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embeddedFontLs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 Neue Ligh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wV+yN9MlMM+h7CSFTKJgevb/v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6448B3-4181-4C6C-9F1B-C1A853C7CDBD}">
  <a:tblStyle styleId="{806448B3-4181-4C6C-9F1B-C1A853C7CDBD}" styleName="Table_0">
    <a:wholeTbl>
      <a:tcTxStyle b="off" i="off">
        <a:font>
          <a:latin typeface="Helvetica Light"/>
          <a:ea typeface="Helvetica Light"/>
          <a:cs typeface="Helvetica Light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85868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173-433C-BBD3-EB5BA0BDC922}"/>
              </c:ext>
            </c:extLst>
          </c:dPt>
          <c:dPt>
            <c:idx val="1"/>
            <c:bubble3D val="0"/>
            <c:spPr>
              <a:solidFill>
                <a:srgbClr val="CCCDC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173-433C-BBD3-EB5BA0BDC922}"/>
              </c:ext>
            </c:extLst>
          </c:dPt>
          <c:dPt>
            <c:idx val="2"/>
            <c:bubble3D val="0"/>
            <c:spPr>
              <a:solidFill>
                <a:srgbClr val="3C3D3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E173-433C-BBD3-EB5BA0BDC922}"/>
              </c:ext>
            </c:extLst>
          </c:dPt>
          <c:dPt>
            <c:idx val="3"/>
            <c:bubble3D val="0"/>
            <c:spPr>
              <a:solidFill>
                <a:srgbClr val="9E9F9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E173-433C-BBD3-EB5BA0BDC922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600" b="0" i="0" u="none" strike="noStrike">
                      <a:solidFill>
                        <a:srgbClr val="FFFFFF"/>
                      </a:solidFill>
                      <a:effectLst>
                        <a:outerShdw blurRad="127000" dist="67896" dir="2388334" algn="tl">
                          <a:srgbClr val="000000">
                            <a:alpha val="79310"/>
                          </a:srgbClr>
                        </a:outerShdw>
                      </a:effectLst>
                      <a:latin typeface="Helvetica Light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E173-433C-BBD3-EB5BA0BDC922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0" i="0" u="none" strike="noStrike">
                      <a:solidFill>
                        <a:srgbClr val="FFFFFF"/>
                      </a:solidFill>
                      <a:effectLst>
                        <a:outerShdw blurRad="127000" dist="67896" dir="2388334" algn="tl">
                          <a:srgbClr val="000000">
                            <a:alpha val="79310"/>
                          </a:srgbClr>
                        </a:outerShdw>
                      </a:effectLst>
                      <a:latin typeface="Helvetica Light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E173-433C-BBD3-EB5BA0BDC922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0" i="0" u="none" strike="noStrike">
                      <a:solidFill>
                        <a:srgbClr val="FFFFFF"/>
                      </a:solidFill>
                      <a:effectLst>
                        <a:outerShdw blurRad="127000" dist="67896" dir="2388334" algn="tl">
                          <a:srgbClr val="000000">
                            <a:alpha val="79310"/>
                          </a:srgbClr>
                        </a:outerShdw>
                      </a:effectLst>
                      <a:latin typeface="Helvetica Light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E173-433C-BBD3-EB5BA0BDC922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0" i="0" u="none" strike="noStrike">
                      <a:solidFill>
                        <a:srgbClr val="FFFFFF"/>
                      </a:solidFill>
                      <a:effectLst>
                        <a:outerShdw blurRad="127000" dist="67896" dir="2388334" algn="tl">
                          <a:srgbClr val="000000">
                            <a:alpha val="79310"/>
                          </a:srgbClr>
                        </a:outerShdw>
                      </a:effectLst>
                      <a:latin typeface="Helvetica Light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E173-433C-BBD3-EB5BA0BDC922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67896" dir="2388334" algn="tl">
                        <a:srgbClr val="000000">
                          <a:alpha val="79310"/>
                        </a:srgbClr>
                      </a:outerShdw>
                    </a:effectLst>
                    <a:latin typeface="Helvetica Light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Cotisations</c:v>
                </c:pt>
                <c:pt idx="1">
                  <c:v>Subventions</c:v>
                </c:pt>
                <c:pt idx="2">
                  <c:v>Produits de gestion courante</c:v>
                </c:pt>
                <c:pt idx="3">
                  <c:v>Subventions versées par le luc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26.55</c:v>
                </c:pt>
                <c:pt idx="1">
                  <c:v>40.020000000000003</c:v>
                </c:pt>
                <c:pt idx="2">
                  <c:v>20.85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73-433C-BBD3-EB5BA0BDC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37543"/>
          <c:y val="0.137543"/>
          <c:w val="0.72491499999999998"/>
          <c:h val="0.7124150000000000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5E86B8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AA5-4FEF-8E56-01732378D684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DAA5-4FEF-8E56-01732378D684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A5-4FEF-8E56-01732378D684}"/>
              </c:ext>
            </c:extLst>
          </c:dPt>
          <c:dPt>
            <c:idx val="3"/>
            <c:bubble3D val="0"/>
            <c:spPr>
              <a:solidFill>
                <a:srgbClr val="5B9AD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DAA5-4FEF-8E56-01732378D684}"/>
              </c:ext>
            </c:extLst>
          </c:dPt>
          <c:dPt>
            <c:idx val="4"/>
            <c:bubble3D val="0"/>
            <c:spPr>
              <a:solidFill>
                <a:srgbClr val="00070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DAA5-4FEF-8E56-01732378D684}"/>
              </c:ext>
            </c:extLst>
          </c:dPt>
          <c:dPt>
            <c:idx val="5"/>
            <c:bubble3D val="0"/>
            <c:spPr>
              <a:solidFill>
                <a:srgbClr val="154C9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DAA5-4FEF-8E56-01732378D684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700" b="0" i="0" u="none" strike="noStrike">
                      <a:solidFill>
                        <a:srgbClr val="000000"/>
                      </a:solidFill>
                      <a:effectLst>
                        <a:outerShdw dir="2388334" algn="tl">
                          <a:srgbClr val="000000">
                            <a:alpha val="79310"/>
                          </a:srgbClr>
                        </a:outerShdw>
                      </a:effectLst>
                      <a:latin typeface="Helvetica Light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DAA5-4FEF-8E56-01732378D684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1700" b="0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A5-4FEF-8E56-01732378D684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1700" b="0" i="0" u="none" strike="noStrike">
                      <a:solidFill>
                        <a:srgbClr val="FFFFFF"/>
                      </a:solidFill>
                      <a:effectLst>
                        <a:outerShdw blurRad="127000" dist="67896" dir="2388334" algn="tl">
                          <a:srgbClr val="000000">
                            <a:alpha val="79310"/>
                          </a:srgbClr>
                        </a:outerShdw>
                      </a:effectLst>
                      <a:latin typeface="Helvetica Light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A5-4FEF-8E56-01732378D684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1700" b="0" i="0" u="none" strike="noStrike">
                      <a:solidFill>
                        <a:srgbClr val="FFFFFF"/>
                      </a:solidFill>
                      <a:effectLst>
                        <a:outerShdw blurRad="127000" dist="67896" dir="2388334" algn="tl">
                          <a:srgbClr val="000000">
                            <a:alpha val="79310"/>
                          </a:srgbClr>
                        </a:outerShdw>
                      </a:effectLst>
                      <a:latin typeface="Helvetica Light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A5-4FEF-8E56-01732378D684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1700" b="0" i="0" u="none" strike="noStrike">
                      <a:solidFill>
                        <a:srgbClr val="FFFFFF"/>
                      </a:solidFill>
                      <a:effectLst>
                        <a:outerShdw blurRad="127000" dist="67896" dir="2388334" algn="tl">
                          <a:srgbClr val="000000">
                            <a:alpha val="79310"/>
                          </a:srgbClr>
                        </a:outerShdw>
                      </a:effectLst>
                      <a:latin typeface="Helvetica Light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A5-4FEF-8E56-01732378D684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1700" b="0" i="0" u="none" strike="noStrike">
                      <a:solidFill>
                        <a:srgbClr val="FFFFFF"/>
                      </a:solidFill>
                      <a:effectLst>
                        <a:outerShdw blurRad="127000" dist="67896" dir="2388334" algn="tl">
                          <a:srgbClr val="000000">
                            <a:alpha val="79310"/>
                          </a:srgbClr>
                        </a:outerShdw>
                      </a:effectLst>
                      <a:latin typeface="Helvetica Light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A5-4FEF-8E56-01732378D684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700" b="0" i="0" u="none" strike="noStrike">
                    <a:solidFill>
                      <a:srgbClr val="000000"/>
                    </a:solidFill>
                    <a:effectLst>
                      <a:outerShdw dir="2388334" algn="tl">
                        <a:srgbClr val="000000">
                          <a:alpha val="79310"/>
                        </a:srgbClr>
                      </a:outerShdw>
                    </a:effectLst>
                    <a:latin typeface="Helvetica Light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Autres services extérieurs</c:v>
                </c:pt>
                <c:pt idx="1">
                  <c:v>Services exterieurs</c:v>
                </c:pt>
                <c:pt idx="2">
                  <c:v>Achats</c:v>
                </c:pt>
                <c:pt idx="3">
                  <c:v>Charges personnelles</c:v>
                </c:pt>
                <c:pt idx="4">
                  <c:v>Charges de gestion courante</c:v>
                </c:pt>
                <c:pt idx="5">
                  <c:v>Dotations aux amortis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64.599999999999994</c:v>
                </c:pt>
                <c:pt idx="1">
                  <c:v>14.55</c:v>
                </c:pt>
                <c:pt idx="2">
                  <c:v>4.6199999999999992</c:v>
                </c:pt>
                <c:pt idx="3">
                  <c:v>7.87</c:v>
                </c:pt>
                <c:pt idx="4">
                  <c:v>3.44</c:v>
                </c:pt>
                <c:pt idx="5">
                  <c:v>4.92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AA5-4FEF-8E56-01732378D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8" name="Google Shape;39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ère pag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/>
          <p:nvPr/>
        </p:nvSpPr>
        <p:spPr>
          <a:xfrm>
            <a:off x="-1" y="9296400"/>
            <a:ext cx="6623051" cy="457200"/>
          </a:xfrm>
          <a:prstGeom prst="rect">
            <a:avLst/>
          </a:prstGeom>
          <a:solidFill>
            <a:srgbClr val="FCED33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" name="Google Shape;13;p13"/>
          <p:cNvSpPr/>
          <p:nvPr/>
        </p:nvSpPr>
        <p:spPr>
          <a:xfrm>
            <a:off x="6623050" y="9296400"/>
            <a:ext cx="6381750" cy="457200"/>
          </a:xfrm>
          <a:prstGeom prst="rect">
            <a:avLst/>
          </a:prstGeom>
          <a:solidFill>
            <a:srgbClr val="414798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" name="Google Shape;14;p13"/>
          <p:cNvSpPr/>
          <p:nvPr/>
        </p:nvSpPr>
        <p:spPr>
          <a:xfrm rot="1020000">
            <a:off x="6573861" y="8945881"/>
            <a:ext cx="127795" cy="11338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-1" y="0"/>
            <a:ext cx="6623051" cy="457200"/>
          </a:xfrm>
          <a:prstGeom prst="rect">
            <a:avLst/>
          </a:prstGeom>
          <a:solidFill>
            <a:srgbClr val="414798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6623050" y="0"/>
            <a:ext cx="6381750" cy="457200"/>
          </a:xfrm>
          <a:prstGeom prst="rect">
            <a:avLst/>
          </a:prstGeom>
          <a:solidFill>
            <a:srgbClr val="FCED33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" name="Google Shape;17;p13"/>
          <p:cNvSpPr/>
          <p:nvPr/>
        </p:nvSpPr>
        <p:spPr>
          <a:xfrm rot="1020000">
            <a:off x="6573861" y="-350519"/>
            <a:ext cx="127795" cy="11338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8" name="Google Shape;18;p13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4022" y="8491209"/>
            <a:ext cx="2002236" cy="79415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12004999" y="8710801"/>
            <a:ext cx="509837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">
  <p:cSld name="Cita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531682" y="2192852"/>
            <a:ext cx="11099801" cy="628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674915" y="-333145"/>
            <a:ext cx="3227081" cy="225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/>
          <p:nvPr/>
        </p:nvSpPr>
        <p:spPr>
          <a:xfrm>
            <a:off x="-1" y="9296400"/>
            <a:ext cx="6623051" cy="457200"/>
          </a:xfrm>
          <a:prstGeom prst="rect">
            <a:avLst/>
          </a:prstGeom>
          <a:solidFill>
            <a:srgbClr val="FCED33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" name="Google Shape;24;p14"/>
          <p:cNvSpPr/>
          <p:nvPr/>
        </p:nvSpPr>
        <p:spPr>
          <a:xfrm>
            <a:off x="6623050" y="9296400"/>
            <a:ext cx="6381750" cy="457200"/>
          </a:xfrm>
          <a:prstGeom prst="rect">
            <a:avLst/>
          </a:prstGeom>
          <a:solidFill>
            <a:srgbClr val="414798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" name="Google Shape;25;p14"/>
          <p:cNvSpPr/>
          <p:nvPr/>
        </p:nvSpPr>
        <p:spPr>
          <a:xfrm rot="1020000">
            <a:off x="6573861" y="8945881"/>
            <a:ext cx="127795" cy="11338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" name="Google Shape;26;p14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4022" y="8491209"/>
            <a:ext cx="2002236" cy="79415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12004999" y="8747377"/>
            <a:ext cx="509837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ces">
  <p:cSld name="Puce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517915" y="2159164"/>
            <a:ext cx="6327768" cy="635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753864" y="-314967"/>
            <a:ext cx="3227080" cy="226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/>
          <p:nvPr/>
        </p:nvSpPr>
        <p:spPr>
          <a:xfrm>
            <a:off x="-1" y="0"/>
            <a:ext cx="6623051" cy="457200"/>
          </a:xfrm>
          <a:prstGeom prst="rect">
            <a:avLst/>
          </a:prstGeom>
          <a:solidFill>
            <a:srgbClr val="414798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" name="Google Shape;32;p15"/>
          <p:cNvSpPr/>
          <p:nvPr/>
        </p:nvSpPr>
        <p:spPr>
          <a:xfrm>
            <a:off x="6623050" y="0"/>
            <a:ext cx="6381750" cy="457200"/>
          </a:xfrm>
          <a:prstGeom prst="rect">
            <a:avLst/>
          </a:prstGeom>
          <a:solidFill>
            <a:srgbClr val="FCED33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15"/>
          <p:cNvSpPr/>
          <p:nvPr/>
        </p:nvSpPr>
        <p:spPr>
          <a:xfrm rot="1020000">
            <a:off x="6573861" y="-350519"/>
            <a:ext cx="127795" cy="11338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15"/>
          <p:cNvSpPr/>
          <p:nvPr/>
        </p:nvSpPr>
        <p:spPr>
          <a:xfrm>
            <a:off x="-1" y="9296400"/>
            <a:ext cx="6623051" cy="457200"/>
          </a:xfrm>
          <a:prstGeom prst="rect">
            <a:avLst/>
          </a:prstGeom>
          <a:solidFill>
            <a:srgbClr val="FCED33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" name="Google Shape;35;p15"/>
          <p:cNvSpPr/>
          <p:nvPr/>
        </p:nvSpPr>
        <p:spPr>
          <a:xfrm>
            <a:off x="6623050" y="9296400"/>
            <a:ext cx="6381750" cy="457200"/>
          </a:xfrm>
          <a:prstGeom prst="rect">
            <a:avLst/>
          </a:prstGeom>
          <a:solidFill>
            <a:srgbClr val="414798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15"/>
          <p:cNvSpPr/>
          <p:nvPr/>
        </p:nvSpPr>
        <p:spPr>
          <a:xfrm rot="1020000">
            <a:off x="6573861" y="8945881"/>
            <a:ext cx="127795" cy="11338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7" name="Google Shape;37;p15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4022" y="8491209"/>
            <a:ext cx="2002236" cy="79415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2004999" y="8747377"/>
            <a:ext cx="509837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erge">
  <p:cSld name="Vierg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/>
          <p:nvPr/>
        </p:nvSpPr>
        <p:spPr>
          <a:xfrm>
            <a:off x="-1" y="9296400"/>
            <a:ext cx="6623051" cy="457200"/>
          </a:xfrm>
          <a:prstGeom prst="rect">
            <a:avLst/>
          </a:prstGeom>
          <a:solidFill>
            <a:srgbClr val="FCED33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41;p16"/>
          <p:cNvSpPr/>
          <p:nvPr/>
        </p:nvSpPr>
        <p:spPr>
          <a:xfrm>
            <a:off x="6623050" y="9296400"/>
            <a:ext cx="6381750" cy="457200"/>
          </a:xfrm>
          <a:prstGeom prst="rect">
            <a:avLst/>
          </a:prstGeom>
          <a:solidFill>
            <a:srgbClr val="414798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" name="Google Shape;42;p16"/>
          <p:cNvSpPr/>
          <p:nvPr/>
        </p:nvSpPr>
        <p:spPr>
          <a:xfrm rot="1020000">
            <a:off x="6573861" y="8945881"/>
            <a:ext cx="127795" cy="11338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" name="Google Shape;43;p16"/>
          <p:cNvSpPr/>
          <p:nvPr/>
        </p:nvSpPr>
        <p:spPr>
          <a:xfrm>
            <a:off x="-1" y="0"/>
            <a:ext cx="6623051" cy="457200"/>
          </a:xfrm>
          <a:prstGeom prst="rect">
            <a:avLst/>
          </a:prstGeom>
          <a:solidFill>
            <a:srgbClr val="414798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" name="Google Shape;44;p16"/>
          <p:cNvSpPr/>
          <p:nvPr/>
        </p:nvSpPr>
        <p:spPr>
          <a:xfrm>
            <a:off x="6623050" y="0"/>
            <a:ext cx="6381750" cy="457200"/>
          </a:xfrm>
          <a:prstGeom prst="rect">
            <a:avLst/>
          </a:prstGeom>
          <a:solidFill>
            <a:srgbClr val="FCED33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5" name="Google Shape;45;p16"/>
          <p:cNvSpPr/>
          <p:nvPr/>
        </p:nvSpPr>
        <p:spPr>
          <a:xfrm rot="1020000">
            <a:off x="6573861" y="-350519"/>
            <a:ext cx="127795" cy="11338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531682" y="2205552"/>
            <a:ext cx="11099801" cy="628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698330" y="-297613"/>
            <a:ext cx="3132857" cy="227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6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4022" y="8491209"/>
            <a:ext cx="2002236" cy="7941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12004999" y="8747377"/>
            <a:ext cx="509837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body" idx="1"/>
          </p:nvPr>
        </p:nvSpPr>
        <p:spPr>
          <a:xfrm>
            <a:off x="531682" y="2192852"/>
            <a:ext cx="11099801" cy="628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/>
          <p:nvPr/>
        </p:nvSpPr>
        <p:spPr>
          <a:xfrm>
            <a:off x="-1" y="0"/>
            <a:ext cx="6623051" cy="457200"/>
          </a:xfrm>
          <a:prstGeom prst="rect">
            <a:avLst/>
          </a:prstGeom>
          <a:solidFill>
            <a:srgbClr val="414798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Google Shape;8;p12"/>
          <p:cNvSpPr/>
          <p:nvPr/>
        </p:nvSpPr>
        <p:spPr>
          <a:xfrm>
            <a:off x="6623050" y="0"/>
            <a:ext cx="6381750" cy="457200"/>
          </a:xfrm>
          <a:prstGeom prst="rect">
            <a:avLst/>
          </a:prstGeom>
          <a:solidFill>
            <a:srgbClr val="FCED33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Google Shape;9;p12"/>
          <p:cNvSpPr/>
          <p:nvPr/>
        </p:nvSpPr>
        <p:spPr>
          <a:xfrm rot="1020000">
            <a:off x="6573861" y="-350519"/>
            <a:ext cx="127795" cy="11338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531682" y="475645"/>
            <a:ext cx="5145218" cy="171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://www.lillehandibasket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hyperlink" Target="mailto:sylvain.paillette@wanadoo.fr?subject=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5" Type="http://schemas.openxmlformats.org/officeDocument/2006/relationships/image" Target="../media/image3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12" Type="http://schemas.openxmlformats.org/officeDocument/2006/relationships/image" Target="../media/image46.jp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jpg"/><Relationship Id="rId5" Type="http://schemas.openxmlformats.org/officeDocument/2006/relationships/image" Target="../media/image15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Relationship Id="rId14" Type="http://schemas.openxmlformats.org/officeDocument/2006/relationships/image" Target="../media/image4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54.png"/><Relationship Id="rId7" Type="http://schemas.openxmlformats.org/officeDocument/2006/relationships/image" Target="../media/image41.png"/><Relationship Id="rId12" Type="http://schemas.openxmlformats.org/officeDocument/2006/relationships/image" Target="../media/image58.jp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7.jpg"/><Relationship Id="rId5" Type="http://schemas.openxmlformats.org/officeDocument/2006/relationships/image" Target="../media/image56.png"/><Relationship Id="rId15" Type="http://schemas.openxmlformats.org/officeDocument/2006/relationships/image" Target="../media/image5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55.jpg"/><Relationship Id="rId9" Type="http://schemas.openxmlformats.org/officeDocument/2006/relationships/image" Target="../media/image43.png"/><Relationship Id="rId14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835538" y="8811621"/>
            <a:ext cx="3585918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rPr lang="fr-FR"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Contact : Romuald GUIDEZ</a:t>
            </a:r>
            <a:endParaRPr sz="2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55" name="Google Shape;55;p1"/>
          <p:cNvGrpSpPr/>
          <p:nvPr/>
        </p:nvGrpSpPr>
        <p:grpSpPr>
          <a:xfrm>
            <a:off x="5516143" y="8811621"/>
            <a:ext cx="2372060" cy="441146"/>
            <a:chOff x="0" y="-777"/>
            <a:chExt cx="2372058" cy="441145"/>
          </a:xfrm>
        </p:grpSpPr>
        <p:pic>
          <p:nvPicPr>
            <p:cNvPr id="56" name="Google Shape;56;p1" descr="pasted-image.pd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9752" cy="43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"/>
            <p:cNvSpPr/>
            <p:nvPr/>
          </p:nvSpPr>
          <p:spPr>
            <a:xfrm>
              <a:off x="384335" y="-777"/>
              <a:ext cx="1987723" cy="441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Helvetica Neue Light"/>
                <a:buNone/>
              </a:pPr>
              <a:r>
                <a:rPr lang="fr-FR" sz="22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06.59.67.28.66</a:t>
              </a:r>
              <a:endPara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58" name="Google Shape;58;p1" descr="pasted-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2698" y="8816293"/>
            <a:ext cx="426153" cy="42615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9169069" y="8816293"/>
            <a:ext cx="2745945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rPr lang="fr-FR" sz="22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Guidez.romu@free.fr</a:t>
            </a:r>
            <a:endParaRPr sz="2200" b="0" i="0" u="sng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  <a:hlinkClick r:id="rId5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</p:txBody>
      </p:sp>
      <p:pic>
        <p:nvPicPr>
          <p:cNvPr id="60" name="Google Shape;60;p1" descr="pasted-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7537" y="8172237"/>
            <a:ext cx="840585" cy="57032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/>
          <p:nvPr/>
        </p:nvSpPr>
        <p:spPr>
          <a:xfrm>
            <a:off x="1450569" y="8190697"/>
            <a:ext cx="2970887" cy="43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rPr lang="fr-FR" sz="2200" b="0" i="0" u="sng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www.lillehandibasket.fr</a:t>
            </a:r>
            <a:endParaRPr/>
          </a:p>
        </p:txBody>
      </p:sp>
      <p:pic>
        <p:nvPicPr>
          <p:cNvPr id="62" name="Google Shape;62;p1" descr="pasted-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69516" y="8139969"/>
            <a:ext cx="538033" cy="53325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6602543" y="8190697"/>
            <a:ext cx="2334413" cy="43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rPr lang="fr-FR"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LUC Handibasket</a:t>
            </a:r>
            <a:endParaRPr sz="2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10232597" y="8202595"/>
            <a:ext cx="2032609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rPr lang="fr-FR"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lillehandibasket</a:t>
            </a:r>
            <a:endParaRPr sz="2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29473" y="8039991"/>
            <a:ext cx="714418" cy="70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10">
            <a:alphaModFix/>
          </a:blip>
          <a:srcRect b="21967"/>
          <a:stretch/>
        </p:blipFill>
        <p:spPr>
          <a:xfrm>
            <a:off x="0" y="1599665"/>
            <a:ext cx="13004800" cy="610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 descr="pasted-image.pd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95580" y="-47162"/>
            <a:ext cx="13143573" cy="165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0"/>
          <p:cNvSpPr/>
          <p:nvPr/>
        </p:nvSpPr>
        <p:spPr>
          <a:xfrm>
            <a:off x="243004" y="458295"/>
            <a:ext cx="2186057" cy="58428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414798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3" name="Google Shape;433;p10"/>
          <p:cNvSpPr txBox="1"/>
          <p:nvPr/>
        </p:nvSpPr>
        <p:spPr>
          <a:xfrm>
            <a:off x="243004" y="458295"/>
            <a:ext cx="2124346" cy="58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CED33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FCED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8. NOUS</a:t>
            </a:r>
            <a:endParaRPr sz="3200" b="1" i="0" u="none" strike="noStrike" cap="none">
              <a:solidFill>
                <a:srgbClr val="FCED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4" name="Google Shape;434;p10"/>
          <p:cNvSpPr/>
          <p:nvPr/>
        </p:nvSpPr>
        <p:spPr>
          <a:xfrm>
            <a:off x="1127596" y="1052827"/>
            <a:ext cx="2302539" cy="6188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CED33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5" name="Google Shape;435;p10"/>
          <p:cNvSpPr txBox="1"/>
          <p:nvPr/>
        </p:nvSpPr>
        <p:spPr>
          <a:xfrm>
            <a:off x="1127596" y="1175633"/>
            <a:ext cx="2302539" cy="54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414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SOUTENIR</a:t>
            </a:r>
            <a:endParaRPr sz="3200" b="1" i="0" u="none" strike="noStrike" cap="none">
              <a:solidFill>
                <a:srgbClr val="414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6" name="Google Shape;436;p10"/>
          <p:cNvSpPr txBox="1">
            <a:spLocks noGrp="1"/>
          </p:cNvSpPr>
          <p:nvPr>
            <p:ph type="sldNum" idx="12"/>
          </p:nvPr>
        </p:nvSpPr>
        <p:spPr>
          <a:xfrm>
            <a:off x="11927805" y="8766591"/>
            <a:ext cx="664245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 Light"/>
              <a:buNone/>
            </a:pPr>
            <a:r>
              <a:rPr lang="fr-FR" sz="2400"/>
              <a:t>16</a:t>
            </a:r>
            <a:endParaRPr sz="2400"/>
          </a:p>
        </p:txBody>
      </p:sp>
      <p:sp>
        <p:nvSpPr>
          <p:cNvPr id="437" name="Google Shape;437;p10"/>
          <p:cNvSpPr/>
          <p:nvPr/>
        </p:nvSpPr>
        <p:spPr>
          <a:xfrm>
            <a:off x="1009528" y="3515120"/>
            <a:ext cx="2538677" cy="102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</a:pPr>
            <a:r>
              <a:rPr lang="fr-FR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 valorisation de votre soutien sur notre site internet </a:t>
            </a: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8" name="Google Shape;438;p10"/>
          <p:cNvSpPr/>
          <p:nvPr/>
        </p:nvSpPr>
        <p:spPr>
          <a:xfrm>
            <a:off x="699823" y="1762186"/>
            <a:ext cx="11807525" cy="471924"/>
          </a:xfrm>
          <a:prstGeom prst="rect">
            <a:avLst/>
          </a:prstGeom>
          <a:noFill/>
          <a:ln w="12700" cap="flat" cmpd="sng">
            <a:solidFill>
              <a:srgbClr val="414798"/>
            </a:solidFill>
            <a:prstDash val="dash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41479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VALORISATION DE VOTRE SOUTIEN sur notre </a:t>
            </a:r>
            <a:r>
              <a:rPr lang="fr-FR" sz="2400" b="1" i="0" u="none" strike="noStrike" cap="none">
                <a:solidFill>
                  <a:srgbClr val="41479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site internet</a:t>
            </a:r>
            <a:endParaRPr sz="2400" b="1" i="0" u="none" strike="noStrike" cap="none">
              <a:solidFill>
                <a:srgbClr val="41479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39" name="Google Shape;43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9906" y="2439252"/>
            <a:ext cx="5717442" cy="275154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440" name="Google Shape;440;p10"/>
          <p:cNvCxnSpPr>
            <a:stCxn id="437" idx="3"/>
            <a:endCxn id="439" idx="1"/>
          </p:cNvCxnSpPr>
          <p:nvPr/>
        </p:nvCxnSpPr>
        <p:spPr>
          <a:xfrm rot="10800000" flipH="1">
            <a:off x="3548205" y="3815081"/>
            <a:ext cx="3241800" cy="213000"/>
          </a:xfrm>
          <a:prstGeom prst="curvedConnector3">
            <a:avLst>
              <a:gd name="adj1" fmla="val 49998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12700" rotWithShape="0">
              <a:srgbClr val="000000">
                <a:alpha val="49803"/>
              </a:srgbClr>
            </a:outerShdw>
          </a:effectLst>
        </p:spPr>
      </p:cxnSp>
      <p:sp>
        <p:nvSpPr>
          <p:cNvPr id="441" name="Google Shape;441;p10"/>
          <p:cNvSpPr/>
          <p:nvPr/>
        </p:nvSpPr>
        <p:spPr>
          <a:xfrm>
            <a:off x="784525" y="5395940"/>
            <a:ext cx="11807525" cy="471924"/>
          </a:xfrm>
          <a:prstGeom prst="rect">
            <a:avLst/>
          </a:prstGeom>
          <a:noFill/>
          <a:ln w="12700" cap="flat" cmpd="sng">
            <a:solidFill>
              <a:srgbClr val="414798"/>
            </a:solidFill>
            <a:prstDash val="dash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41479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VALORISATION DE VOTRE SOUTIEN sur nos </a:t>
            </a:r>
            <a:r>
              <a:rPr lang="fr-FR" sz="2400" b="1" i="0" u="none" strike="noStrike" cap="none">
                <a:solidFill>
                  <a:srgbClr val="41479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réseaux sociaux</a:t>
            </a:r>
            <a:endParaRPr sz="2400" b="1" i="0" u="none" strike="noStrike" cap="none">
              <a:solidFill>
                <a:srgbClr val="41479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442" name="Google Shape;442;p10"/>
          <p:cNvGrpSpPr/>
          <p:nvPr/>
        </p:nvGrpSpPr>
        <p:grpSpPr>
          <a:xfrm>
            <a:off x="1474445" y="6832188"/>
            <a:ext cx="9420121" cy="2077773"/>
            <a:chOff x="1436888" y="6621891"/>
            <a:chExt cx="10490917" cy="2313956"/>
          </a:xfrm>
        </p:grpSpPr>
        <p:pic>
          <p:nvPicPr>
            <p:cNvPr id="443" name="Google Shape;443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60647" y="6621891"/>
              <a:ext cx="3867158" cy="2313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36888" y="6621891"/>
              <a:ext cx="6536132" cy="23139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0"/>
          <p:cNvSpPr/>
          <p:nvPr/>
        </p:nvSpPr>
        <p:spPr>
          <a:xfrm>
            <a:off x="784525" y="5908901"/>
            <a:ext cx="11807525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</a:pPr>
            <a:r>
              <a:rPr lang="fr-FR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 valorisation de votre soutien sur nos réseaux sociaux et notre communauté de quasiment  700 personnes sur Intagram et 900 sur Facebook</a:t>
            </a:r>
            <a:endParaRPr sz="2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1"/>
          <p:cNvSpPr txBox="1">
            <a:spLocks noGrp="1"/>
          </p:cNvSpPr>
          <p:nvPr>
            <p:ph type="sldNum" idx="12"/>
          </p:nvPr>
        </p:nvSpPr>
        <p:spPr>
          <a:xfrm>
            <a:off x="11967528" y="8813319"/>
            <a:ext cx="525295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 Light"/>
              <a:buNone/>
            </a:pPr>
            <a:r>
              <a:rPr lang="fr-FR" sz="2400"/>
              <a:t>17</a:t>
            </a:r>
            <a:endParaRPr sz="2400"/>
          </a:p>
        </p:txBody>
      </p:sp>
      <p:sp>
        <p:nvSpPr>
          <p:cNvPr id="451" name="Google Shape;451;p11"/>
          <p:cNvSpPr/>
          <p:nvPr/>
        </p:nvSpPr>
        <p:spPr>
          <a:xfrm>
            <a:off x="204906" y="517244"/>
            <a:ext cx="2186057" cy="58428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414798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52" name="Google Shape;452;p11"/>
          <p:cNvSpPr txBox="1"/>
          <p:nvPr/>
        </p:nvSpPr>
        <p:spPr>
          <a:xfrm>
            <a:off x="204906" y="517244"/>
            <a:ext cx="2124346" cy="58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CED33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FCED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8. NOUS</a:t>
            </a:r>
            <a:endParaRPr sz="3200" b="1" i="0" u="none" strike="noStrike" cap="none">
              <a:solidFill>
                <a:srgbClr val="FCED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3" name="Google Shape;453;p11"/>
          <p:cNvSpPr/>
          <p:nvPr/>
        </p:nvSpPr>
        <p:spPr>
          <a:xfrm>
            <a:off x="1089498" y="1111776"/>
            <a:ext cx="2302539" cy="6188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CED33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54" name="Google Shape;454;p11"/>
          <p:cNvSpPr txBox="1"/>
          <p:nvPr/>
        </p:nvSpPr>
        <p:spPr>
          <a:xfrm>
            <a:off x="1089497" y="1185064"/>
            <a:ext cx="2302539" cy="54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414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SOUTENIR</a:t>
            </a:r>
            <a:endParaRPr sz="3200" b="1" i="0" u="none" strike="noStrike" cap="none">
              <a:solidFill>
                <a:srgbClr val="414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5" name="Google Shape;455;p11"/>
          <p:cNvSpPr/>
          <p:nvPr/>
        </p:nvSpPr>
        <p:spPr>
          <a:xfrm>
            <a:off x="4647352" y="1960786"/>
            <a:ext cx="2419350" cy="835787"/>
          </a:xfrm>
          <a:prstGeom prst="rect">
            <a:avLst/>
          </a:prstGeom>
          <a:solidFill>
            <a:srgbClr val="414798"/>
          </a:solidFill>
          <a:ln w="12700" cap="flat" cmpd="sng">
            <a:solidFill>
              <a:srgbClr val="414798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Partenaire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BRONZE</a:t>
            </a:r>
            <a:endParaRPr sz="2400" b="1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56" name="Google Shape;456;p11"/>
          <p:cNvSpPr/>
          <p:nvPr/>
        </p:nvSpPr>
        <p:spPr>
          <a:xfrm>
            <a:off x="7267999" y="1960786"/>
            <a:ext cx="2419350" cy="835787"/>
          </a:xfrm>
          <a:prstGeom prst="rect">
            <a:avLst/>
          </a:prstGeom>
          <a:solidFill>
            <a:srgbClr val="FCED33"/>
          </a:solidFill>
          <a:ln w="12700" cap="flat" cmpd="sng">
            <a:solidFill>
              <a:srgbClr val="FCED3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Partenaire* ARGENT</a:t>
            </a:r>
            <a:endParaRPr sz="2400" b="1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57" name="Google Shape;457;p11"/>
          <p:cNvSpPr/>
          <p:nvPr/>
        </p:nvSpPr>
        <p:spPr>
          <a:xfrm>
            <a:off x="9888646" y="1960786"/>
            <a:ext cx="2419350" cy="835787"/>
          </a:xfrm>
          <a:prstGeom prst="rect">
            <a:avLst/>
          </a:prstGeom>
          <a:solidFill>
            <a:srgbClr val="414798"/>
          </a:solidFill>
          <a:ln w="12700" cap="flat" cmpd="sng">
            <a:solidFill>
              <a:srgbClr val="414798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Partenaire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OR</a:t>
            </a:r>
            <a:endParaRPr sz="2400" b="1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458" name="Google Shape;458;p11"/>
          <p:cNvGraphicFramePr/>
          <p:nvPr/>
        </p:nvGraphicFramePr>
        <p:xfrm>
          <a:off x="204906" y="350793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{806448B3-4181-4C6C-9F1B-C1A853C7CDBD}</a:tableStyleId>
              </a:tblPr>
              <a:tblGrid>
                <a:gridCol w="44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1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Votre logo sur les affiches de matchs et le panneau à la mi-temps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2400"/>
                        <a:buFont typeface="Helvetica Neue Light"/>
                        <a:buNone/>
                      </a:pPr>
                      <a:r>
                        <a:rPr lang="fr-FR" sz="2400" b="0" u="none" strike="noStrike" cap="none">
                          <a:solidFill>
                            <a:srgbClr val="414798"/>
                          </a:solidFill>
                        </a:rPr>
                        <a:t>x</a:t>
                      </a:r>
                      <a:endParaRPr sz="24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2400"/>
                        <a:buFont typeface="Helvetica Neue Light"/>
                        <a:buNone/>
                      </a:pPr>
                      <a:r>
                        <a:rPr lang="fr-FR" sz="24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x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2400"/>
                        <a:buFont typeface="Helvetica Neue Light"/>
                        <a:buNone/>
                      </a:pPr>
                      <a:r>
                        <a:rPr lang="fr-FR" sz="24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x</a:t>
                      </a:r>
                      <a:endParaRPr sz="24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1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Valorisation de votre soutien sur nos réseaux sociaux et notre site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2400"/>
                        <a:buFont typeface="Helvetica Neue Light"/>
                        <a:buNone/>
                      </a:pPr>
                      <a:r>
                        <a:rPr lang="fr-FR" sz="2400" b="0" u="none" strike="noStrike" cap="none">
                          <a:solidFill>
                            <a:srgbClr val="414798"/>
                          </a:solidFill>
                        </a:rPr>
                        <a:t>x</a:t>
                      </a:r>
                      <a:endParaRPr sz="24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2400"/>
                        <a:buFont typeface="Helvetica Neue Light"/>
                        <a:buNone/>
                      </a:pPr>
                      <a:r>
                        <a:rPr lang="fr-FR" sz="24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x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2400"/>
                        <a:buFont typeface="Helvetica Neue Light"/>
                        <a:buNone/>
                      </a:pPr>
                      <a:r>
                        <a:rPr lang="fr-FR" sz="24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x</a:t>
                      </a:r>
                      <a:endParaRPr sz="24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1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Accès à nos matchs à domicile </a:t>
                      </a:r>
                      <a:endParaRPr sz="1800" b="1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4 personnes lors des matchs à domicile</a:t>
                      </a:r>
                      <a:endParaRPr sz="18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Accès à notre espace VIP pour 4 personnes lors des matchs à domicile</a:t>
                      </a:r>
                      <a:endParaRPr sz="18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Accès à notre espace VIP pour 4 personnes lors des matchs à domicile</a:t>
                      </a:r>
                      <a:endParaRPr sz="18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1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Votre logo sur nos banderoles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-</a:t>
                      </a:r>
                      <a:endParaRPr sz="18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Derrière les panneaux</a:t>
                      </a:r>
                      <a:endParaRPr sz="18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Autour du terrain</a:t>
                      </a:r>
                      <a:endParaRPr sz="18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1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Votre logo sur nos maillots d’échauffement </a:t>
                      </a:r>
                      <a:endParaRPr sz="1800" b="1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2400"/>
                        <a:buFont typeface="Helvetica Neue Light"/>
                        <a:buNone/>
                      </a:pPr>
                      <a:r>
                        <a:rPr lang="fr-FR" sz="24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-</a:t>
                      </a:r>
                      <a:endParaRPr sz="24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Sur les manches </a:t>
                      </a:r>
                      <a:endParaRPr sz="18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Au centre</a:t>
                      </a:r>
                      <a:endParaRPr sz="18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1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Une vidéo publicitaire ou de témoignage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2400"/>
                        <a:buFont typeface="Helvetica Neue Light"/>
                        <a:buNone/>
                      </a:pPr>
                      <a:r>
                        <a:rPr lang="fr-FR" sz="24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-</a:t>
                      </a:r>
                      <a:endParaRPr sz="24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2400"/>
                        <a:buFont typeface="Helvetica Neue Light"/>
                        <a:buNone/>
                      </a:pPr>
                      <a:r>
                        <a:rPr lang="fr-FR" sz="24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-</a:t>
                      </a:r>
                      <a:endParaRPr sz="24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2400"/>
                        <a:buFont typeface="Helvetica Neue Light"/>
                        <a:buNone/>
                      </a:pPr>
                      <a:r>
                        <a:rPr lang="fr-FR" sz="24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x</a:t>
                      </a:r>
                      <a:endParaRPr sz="24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1800"/>
                        <a:buFont typeface="Helvetica Neue Light"/>
                        <a:buNone/>
                      </a:pPr>
                      <a:r>
                        <a:rPr lang="fr-FR" sz="1800" b="1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Une intervention du LUC Handibasket dans votre entreprise (team building, journée sécurité,…)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2400"/>
                        <a:buFont typeface="Helvetica Neue Light"/>
                        <a:buNone/>
                      </a:pPr>
                      <a:r>
                        <a:rPr lang="fr-FR" sz="24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-</a:t>
                      </a:r>
                      <a:endParaRPr sz="24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2400"/>
                        <a:buFont typeface="Helvetica Neue Light"/>
                        <a:buNone/>
                      </a:pPr>
                      <a:r>
                        <a:rPr lang="fr-FR" sz="24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-</a:t>
                      </a:r>
                      <a:endParaRPr sz="24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798"/>
                        </a:buClr>
                        <a:buSzPts val="2400"/>
                        <a:buFont typeface="Helvetica Neue Light"/>
                        <a:buNone/>
                      </a:pPr>
                      <a:r>
                        <a:rPr lang="fr-FR" sz="2400" b="0" u="none" strike="noStrike" cap="none">
                          <a:solidFill>
                            <a:srgbClr val="414798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x</a:t>
                      </a:r>
                      <a:endParaRPr sz="2400" b="0" u="none" strike="noStrike" cap="none">
                        <a:solidFill>
                          <a:srgbClr val="414798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9" name="Google Shape;459;p11"/>
          <p:cNvSpPr/>
          <p:nvPr/>
        </p:nvSpPr>
        <p:spPr>
          <a:xfrm>
            <a:off x="4647352" y="2986704"/>
            <a:ext cx="2419350" cy="379591"/>
          </a:xfrm>
          <a:prstGeom prst="rect">
            <a:avLst/>
          </a:prstGeom>
          <a:noFill/>
          <a:ln w="12700" cap="flat" cmpd="sng">
            <a:solidFill>
              <a:srgbClr val="414798"/>
            </a:solidFill>
            <a:prstDash val="dash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1800"/>
              <a:buFont typeface="Helvetica Neue Light"/>
              <a:buNone/>
            </a:pPr>
            <a:r>
              <a:rPr lang="fr-FR" sz="1800" b="0" i="0" u="none" strike="noStrike" cap="none">
                <a:solidFill>
                  <a:srgbClr val="41479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Jusqu’à </a:t>
            </a:r>
            <a:r>
              <a:rPr lang="fr-FR" sz="1800" b="1" i="0" u="none" strike="noStrike" cap="none">
                <a:solidFill>
                  <a:srgbClr val="41479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1 000 €</a:t>
            </a:r>
            <a:endParaRPr sz="1800" b="1" i="0" u="none" strike="noStrike" cap="none">
              <a:solidFill>
                <a:srgbClr val="41479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0" name="Google Shape;460;p11"/>
          <p:cNvSpPr/>
          <p:nvPr/>
        </p:nvSpPr>
        <p:spPr>
          <a:xfrm>
            <a:off x="9888646" y="2986704"/>
            <a:ext cx="2419350" cy="379591"/>
          </a:xfrm>
          <a:prstGeom prst="rect">
            <a:avLst/>
          </a:prstGeom>
          <a:noFill/>
          <a:ln w="12700" cap="flat" cmpd="sng">
            <a:solidFill>
              <a:srgbClr val="414798"/>
            </a:solidFill>
            <a:prstDash val="dash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1800"/>
              <a:buFont typeface="Helvetica Neue Light"/>
              <a:buNone/>
            </a:pPr>
            <a:r>
              <a:rPr lang="fr-FR" sz="1800" b="0" i="0" u="none" strike="noStrike" cap="none">
                <a:solidFill>
                  <a:srgbClr val="41479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Plus de </a:t>
            </a:r>
            <a:r>
              <a:rPr lang="fr-FR" sz="1800" b="1" i="0" u="none" strike="noStrike" cap="none">
                <a:solidFill>
                  <a:srgbClr val="41479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5 000 €</a:t>
            </a:r>
            <a:endParaRPr sz="1800" b="1" i="0" u="none" strike="noStrike" cap="none">
              <a:solidFill>
                <a:srgbClr val="41479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1" name="Google Shape;461;p11"/>
          <p:cNvSpPr/>
          <p:nvPr/>
        </p:nvSpPr>
        <p:spPr>
          <a:xfrm>
            <a:off x="7267999" y="2992880"/>
            <a:ext cx="2419350" cy="379591"/>
          </a:xfrm>
          <a:prstGeom prst="rect">
            <a:avLst/>
          </a:prstGeom>
          <a:noFill/>
          <a:ln w="12700" cap="flat" cmpd="sng">
            <a:solidFill>
              <a:srgbClr val="FCED33"/>
            </a:solidFill>
            <a:prstDash val="dash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Helvetica Neue Light"/>
              <a:buNone/>
            </a:pPr>
            <a:r>
              <a:rPr lang="fr-FR" sz="1800" b="0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 </a:t>
            </a:r>
            <a:r>
              <a:rPr lang="fr-FR" sz="1800" b="1" i="0" u="none" strike="noStrike" cap="none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1 000 € à 5 000 €</a:t>
            </a:r>
            <a:endParaRPr sz="1800" b="1" i="0" u="none" strike="noStrike" cap="none">
              <a:solidFill>
                <a:srgbClr val="FFC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sldNum" idx="12"/>
          </p:nvPr>
        </p:nvSpPr>
        <p:spPr>
          <a:xfrm>
            <a:off x="12103251" y="8730665"/>
            <a:ext cx="280148" cy="47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</a:pPr>
            <a:fld id="{00000000-1234-1234-1234-123412341234}" type="slidenum">
              <a:rPr lang="fr-FR" sz="3200">
                <a:solidFill>
                  <a:srgbClr val="FFC000"/>
                </a:solidFill>
              </a:rPr>
              <a:t>2</a:t>
            </a:fld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8376524" y="447479"/>
            <a:ext cx="2130387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</a:pPr>
            <a:r>
              <a:rPr lang="fr-FR"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Équipe en</a:t>
            </a:r>
            <a:r>
              <a:rPr lang="fr-FR"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N1A </a:t>
            </a:r>
            <a:r>
              <a:rPr lang="fr-FR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depuis</a:t>
            </a:r>
            <a:r>
              <a:rPr lang="fr-FR"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3 ans</a:t>
            </a:r>
            <a:endParaRPr sz="35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9628187" y="1356296"/>
            <a:ext cx="2692855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fr-FR"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joueurs</a:t>
            </a:r>
            <a:r>
              <a:rPr lang="fr-FR"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formés en </a:t>
            </a:r>
            <a:r>
              <a:rPr lang="fr-FR"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équipe de France</a:t>
            </a: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408562" y="4271123"/>
            <a:ext cx="1411797" cy="9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fr-FR"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actions</a:t>
            </a:r>
            <a:r>
              <a:rPr lang="fr-FR"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par an pour tout public</a:t>
            </a: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840971" y="7577421"/>
            <a:ext cx="1906843" cy="127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</a:pPr>
            <a:r>
              <a:rPr lang="fr-FR"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Matchs de démonstration, ateliers, sensibilisation…</a:t>
            </a: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1019016" y="2380232"/>
            <a:ext cx="3096328" cy="9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</a:pPr>
            <a:r>
              <a:rPr lang="fr-FR"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Changer le regard sur le handicap à travers des </a:t>
            </a:r>
            <a:r>
              <a:rPr lang="fr-FR"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activités sportives</a:t>
            </a: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9199287" y="2978989"/>
            <a:ext cx="3662911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</a:pPr>
            <a:r>
              <a:rPr lang="fr-FR"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Lancement de l’</a:t>
            </a:r>
            <a:r>
              <a:rPr lang="fr-FR"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école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fr-FR"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Handibasket en sept 2017</a:t>
            </a: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10490673" y="3961923"/>
            <a:ext cx="1810708" cy="156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</a:pPr>
            <a:r>
              <a:rPr lang="fr-FR"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Sept 2017 lancement d’une </a:t>
            </a:r>
            <a:r>
              <a:rPr lang="fr-FR"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équipe 2 </a:t>
            </a:r>
            <a:r>
              <a:rPr lang="fr-FR"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 championnat</a:t>
            </a: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10708591" y="7203510"/>
            <a:ext cx="1659110" cy="127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 Light"/>
              <a:buNone/>
            </a:pPr>
            <a:r>
              <a:rPr lang="fr-FR"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Partenariat avec des </a:t>
            </a:r>
            <a:r>
              <a:rPr lang="fr-FR"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centres de</a:t>
            </a:r>
            <a:r>
              <a:rPr lang="fr-FR" sz="1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fr-FR"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rééducation</a:t>
            </a:r>
            <a:endParaRPr/>
          </a:p>
        </p:txBody>
      </p:sp>
      <p:pic>
        <p:nvPicPr>
          <p:cNvPr id="81" name="Google Shape;81;p2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2805" y="768239"/>
            <a:ext cx="8799517" cy="829254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"/>
          <p:cNvSpPr/>
          <p:nvPr/>
        </p:nvSpPr>
        <p:spPr>
          <a:xfrm>
            <a:off x="1753171" y="6521953"/>
            <a:ext cx="322719" cy="9915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8653" y="8484"/>
                  <a:pt x="1453" y="15684"/>
                  <a:pt x="0" y="21600"/>
                </a:cubicBezTo>
              </a:path>
            </a:pathLst>
          </a:custGeom>
          <a:noFill/>
          <a:ln w="50800" cap="flat" cmpd="sng">
            <a:solidFill>
              <a:srgbClr val="6A65B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 Light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2541868" y="3356822"/>
            <a:ext cx="724378" cy="419254"/>
          </a:xfrm>
          <a:custGeom>
            <a:avLst/>
            <a:gdLst/>
            <a:ahLst/>
            <a:cxnLst/>
            <a:rect l="l" t="t" r="r" b="b"/>
            <a:pathLst>
              <a:path w="20426" h="19809" extrusionOk="0">
                <a:moveTo>
                  <a:pt x="20426" y="19385"/>
                </a:moveTo>
                <a:cubicBezTo>
                  <a:pt x="5579" y="21600"/>
                  <a:pt x="-1174" y="15138"/>
                  <a:pt x="167" y="0"/>
                </a:cubicBezTo>
              </a:path>
            </a:pathLst>
          </a:custGeom>
          <a:noFill/>
          <a:ln w="50800" cap="flat" cmpd="sng">
            <a:solidFill>
              <a:srgbClr val="6A65B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 Light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9233420" y="1763568"/>
            <a:ext cx="627157" cy="9298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7853" y="12378"/>
                  <a:pt x="15053" y="5178"/>
                  <a:pt x="21600" y="0"/>
                </a:cubicBezTo>
              </a:path>
            </a:pathLst>
          </a:custGeom>
          <a:noFill/>
          <a:ln w="50800" cap="flat" cmpd="sng">
            <a:solidFill>
              <a:srgbClr val="BDBEC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 Light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85" name="Google Shape;85;p2"/>
          <p:cNvCxnSpPr/>
          <p:nvPr/>
        </p:nvCxnSpPr>
        <p:spPr>
          <a:xfrm rot="10800000" flipH="1">
            <a:off x="8155442" y="782954"/>
            <a:ext cx="331417" cy="331416"/>
          </a:xfrm>
          <a:prstGeom prst="straightConnector1">
            <a:avLst/>
          </a:prstGeom>
          <a:noFill/>
          <a:ln w="50800" cap="flat" cmpd="sng">
            <a:solidFill>
              <a:srgbClr val="BDBEC0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86" name="Google Shape;86;p2"/>
          <p:cNvSpPr/>
          <p:nvPr/>
        </p:nvSpPr>
        <p:spPr>
          <a:xfrm>
            <a:off x="9740113" y="3720893"/>
            <a:ext cx="879533" cy="793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10895" y="20796"/>
                  <a:pt x="18095" y="13596"/>
                  <a:pt x="21600" y="0"/>
                </a:cubicBezTo>
              </a:path>
            </a:pathLst>
          </a:custGeom>
          <a:noFill/>
          <a:ln w="50800" cap="flat" cmpd="sng">
            <a:solidFill>
              <a:srgbClr val="FEF27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 Light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10446040" y="5566870"/>
            <a:ext cx="525102" cy="508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9868" y="13929"/>
                  <a:pt x="17068" y="6729"/>
                  <a:pt x="21600" y="0"/>
                </a:cubicBezTo>
              </a:path>
            </a:pathLst>
          </a:custGeom>
          <a:noFill/>
          <a:ln w="50800" cap="flat" cmpd="sng">
            <a:solidFill>
              <a:srgbClr val="FEF27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 Light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1229435" y="5267655"/>
            <a:ext cx="636498" cy="258799"/>
          </a:xfrm>
          <a:custGeom>
            <a:avLst/>
            <a:gdLst/>
            <a:ahLst/>
            <a:cxnLst/>
            <a:rect l="l" t="t" r="r" b="b"/>
            <a:pathLst>
              <a:path w="21600" h="16895" extrusionOk="0">
                <a:moveTo>
                  <a:pt x="21600" y="10927"/>
                </a:moveTo>
                <a:cubicBezTo>
                  <a:pt x="12149" y="21600"/>
                  <a:pt x="4949" y="17958"/>
                  <a:pt x="0" y="0"/>
                </a:cubicBezTo>
              </a:path>
            </a:pathLst>
          </a:custGeom>
          <a:noFill/>
          <a:ln w="50800" cap="flat" cmpd="sng">
            <a:solidFill>
              <a:srgbClr val="6A65B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 Light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204906" y="517244"/>
            <a:ext cx="2186057" cy="58428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414798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204906" y="517244"/>
            <a:ext cx="2124346" cy="58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CED33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FCED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NOTRE</a:t>
            </a:r>
            <a:endParaRPr sz="3200" b="1" i="0" u="none" strike="noStrike" cap="none">
              <a:solidFill>
                <a:srgbClr val="FCED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408562" y="1111776"/>
            <a:ext cx="3706782" cy="6188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CED33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07216" y="1234582"/>
            <a:ext cx="4357915" cy="54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414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 DE CLUB</a:t>
            </a:r>
            <a:endParaRPr sz="3200" b="1" i="0" u="none" strike="noStrike" cap="none">
              <a:solidFill>
                <a:srgbClr val="414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2"/>
          <p:cNvSpPr/>
          <p:nvPr/>
        </p:nvSpPr>
        <p:spPr>
          <a:xfrm rot="4760277">
            <a:off x="10461929" y="6789065"/>
            <a:ext cx="525102" cy="508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9868" y="13929"/>
                  <a:pt x="17068" y="6729"/>
                  <a:pt x="21600" y="0"/>
                </a:cubicBezTo>
              </a:path>
            </a:pathLst>
          </a:custGeom>
          <a:noFill/>
          <a:ln w="50800" cap="flat" cmpd="sng">
            <a:solidFill>
              <a:srgbClr val="FEF27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 Light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-193588" y="4925205"/>
            <a:ext cx="3941135" cy="3941136"/>
            <a:chOff x="0" y="0"/>
            <a:chExt cx="3941134" cy="3941134"/>
          </a:xfrm>
        </p:grpSpPr>
        <p:pic>
          <p:nvPicPr>
            <p:cNvPr id="99" name="Google Shape;99;p3" descr="pasted-image.pd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8167319">
              <a:off x="576898" y="576898"/>
              <a:ext cx="2787337" cy="27873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3"/>
            <p:cNvSpPr/>
            <p:nvPr/>
          </p:nvSpPr>
          <p:spPr>
            <a:xfrm>
              <a:off x="760141" y="774015"/>
              <a:ext cx="2420851" cy="24381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Helvetica Neue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88614" y="778916"/>
              <a:ext cx="2420851" cy="24381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Helvetica Neue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102" name="Google Shape;102;p3" descr="pasted-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915" y="3834913"/>
            <a:ext cx="1121424" cy="10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2090072" y="8714956"/>
            <a:ext cx="312069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Helvetica Neue Light"/>
              <a:buNone/>
            </a:pPr>
            <a:fld id="{00000000-1234-1234-1234-123412341234}" type="slidenum">
              <a:rPr lang="fr-FR" sz="3200">
                <a:solidFill>
                  <a:srgbClr val="FFC000"/>
                </a:solidFill>
              </a:rPr>
              <a:t>3</a:t>
            </a:fld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1501072" y="4155644"/>
            <a:ext cx="11364158" cy="990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75" tIns="46775" rIns="46775" bIns="467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Helvetica Neue Light"/>
              <a:buNone/>
            </a:pPr>
            <a:r>
              <a:rPr lang="fr-FR" sz="2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Changer le regard sur le handicap à travers des activités sportives</a:t>
            </a:r>
            <a:endParaRPr/>
          </a:p>
        </p:txBody>
      </p:sp>
      <p:grpSp>
        <p:nvGrpSpPr>
          <p:cNvPr id="105" name="Google Shape;105;p3"/>
          <p:cNvGrpSpPr/>
          <p:nvPr/>
        </p:nvGrpSpPr>
        <p:grpSpPr>
          <a:xfrm>
            <a:off x="5180325" y="4822412"/>
            <a:ext cx="2408753" cy="609601"/>
            <a:chOff x="0" y="0"/>
            <a:chExt cx="2408751" cy="609600"/>
          </a:xfrm>
        </p:grpSpPr>
        <p:pic>
          <p:nvPicPr>
            <p:cNvPr id="106" name="Google Shape;106;p3" descr="pasted-image.pdf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11672"/>
              <a:ext cx="720375" cy="597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3" descr="pasted-image.pdf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88922" y="0"/>
              <a:ext cx="619829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" descr="pasted-image.pdf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4198" y="197662"/>
              <a:ext cx="620900" cy="4119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3"/>
          <p:cNvSpPr/>
          <p:nvPr/>
        </p:nvSpPr>
        <p:spPr>
          <a:xfrm>
            <a:off x="515317" y="6268287"/>
            <a:ext cx="2280209" cy="111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 Light"/>
              <a:buNone/>
            </a:pPr>
            <a:r>
              <a:rPr lang="fr-FR" sz="3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Modalités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Helvetica Neue Light"/>
              <a:buNone/>
            </a:pPr>
            <a:r>
              <a:rPr lang="fr-FR" sz="3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d’animation</a:t>
            </a:r>
            <a:endParaRPr/>
          </a:p>
        </p:txBody>
      </p:sp>
      <p:pic>
        <p:nvPicPr>
          <p:cNvPr id="110" name="Google Shape;110;p3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1721" y="5311813"/>
            <a:ext cx="2005046" cy="200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2897228" y="5389464"/>
            <a:ext cx="1823695" cy="1849757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FDF58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</a:pPr>
            <a:r>
              <a:rPr lang="fr-FR" sz="1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Tournoi handibasket intra-entreprise …</a:t>
            </a:r>
            <a:endParaRPr/>
          </a:p>
        </p:txBody>
      </p:sp>
      <p:pic>
        <p:nvPicPr>
          <p:cNvPr id="112" name="Google Shape;112;p3" descr="pasted-image.pd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0770" y="7458311"/>
            <a:ext cx="2244925" cy="224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832669" y="7549103"/>
            <a:ext cx="2064560" cy="2033454"/>
          </a:xfrm>
          <a:prstGeom prst="ellipse">
            <a:avLst/>
          </a:prstGeom>
          <a:solidFill>
            <a:srgbClr val="FFFFFF"/>
          </a:solidFill>
          <a:ln w="50800" cap="flat" cmpd="sng">
            <a:solidFill>
              <a:srgbClr val="6A65B0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</a:pPr>
            <a:r>
              <a:rPr lang="fr-FR" sz="1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Ateliers de sensibilisation en entreprise ou employeurs publics</a:t>
            </a:r>
            <a:endParaRPr/>
          </a:p>
        </p:txBody>
      </p:sp>
      <p:grpSp>
        <p:nvGrpSpPr>
          <p:cNvPr id="114" name="Google Shape;114;p3"/>
          <p:cNvGrpSpPr/>
          <p:nvPr/>
        </p:nvGrpSpPr>
        <p:grpSpPr>
          <a:xfrm>
            <a:off x="2673113" y="6702284"/>
            <a:ext cx="2354500" cy="2354500"/>
            <a:chOff x="0" y="0"/>
            <a:chExt cx="2354499" cy="2354499"/>
          </a:xfrm>
        </p:grpSpPr>
        <p:pic>
          <p:nvPicPr>
            <p:cNvPr id="115" name="Google Shape;115;p3" descr="pasted-image.pdf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0"/>
              <a:ext cx="2354499" cy="2354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3"/>
            <p:cNvSpPr/>
            <p:nvPr/>
          </p:nvSpPr>
          <p:spPr>
            <a:xfrm>
              <a:off x="82422" y="89194"/>
              <a:ext cx="2175855" cy="2104365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B3B5B6"/>
              </a:solidFill>
              <a:prstDash val="solid"/>
              <a:miter lim="400000"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Helvetica Neue"/>
                <a:buNone/>
              </a:pPr>
              <a:r>
                <a:rPr lang="fr-FR" sz="17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Matchs de démonstration ou de levé de rideau</a:t>
              </a:r>
              <a:endParaRPr sz="1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17" name="Google Shape;117;p3"/>
          <p:cNvGrpSpPr/>
          <p:nvPr/>
        </p:nvGrpSpPr>
        <p:grpSpPr>
          <a:xfrm>
            <a:off x="9781352" y="1096226"/>
            <a:ext cx="2928808" cy="3059417"/>
            <a:chOff x="0" y="-2"/>
            <a:chExt cx="2928806" cy="3059415"/>
          </a:xfrm>
        </p:grpSpPr>
        <p:pic>
          <p:nvPicPr>
            <p:cNvPr id="118" name="Google Shape;118;p3" descr="Grouper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885" y="114884"/>
              <a:ext cx="2615352" cy="2615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3"/>
            <p:cNvSpPr/>
            <p:nvPr/>
          </p:nvSpPr>
          <p:spPr>
            <a:xfrm>
              <a:off x="0" y="-2"/>
              <a:ext cx="2928806" cy="3059415"/>
            </a:xfrm>
            <a:prstGeom prst="ellipse">
              <a:avLst/>
            </a:prstGeom>
            <a:blipFill rotWithShape="1">
              <a:blip r:embed="rId10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fr-FR" sz="24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Objectifs </a:t>
              </a:r>
              <a:br>
                <a:rPr lang="fr-FR" sz="24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fr-FR" sz="24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300 jeunes </a:t>
              </a:r>
              <a:r>
                <a:rPr lang="fr-FR" sz="24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sensibilisés et </a:t>
              </a:r>
              <a:r>
                <a:rPr lang="fr-FR" sz="24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10 actions avec des partenaires</a:t>
              </a:r>
              <a:endParaRPr sz="3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8489909" y="198478"/>
            <a:ext cx="2251642" cy="2251641"/>
            <a:chOff x="-1" y="0"/>
            <a:chExt cx="2251641" cy="2251640"/>
          </a:xfrm>
        </p:grpSpPr>
        <p:grpSp>
          <p:nvGrpSpPr>
            <p:cNvPr id="121" name="Google Shape;121;p3"/>
            <p:cNvGrpSpPr/>
            <p:nvPr/>
          </p:nvGrpSpPr>
          <p:grpSpPr>
            <a:xfrm>
              <a:off x="-1" y="0"/>
              <a:ext cx="2251641" cy="2251640"/>
              <a:chOff x="0" y="0"/>
              <a:chExt cx="2251639" cy="2251639"/>
            </a:xfrm>
          </p:grpSpPr>
          <p:pic>
            <p:nvPicPr>
              <p:cNvPr id="122" name="Google Shape;122;p3" descr="pasted-image.pdf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 rot="6245599">
                <a:off x="197999" y="197999"/>
                <a:ext cx="1855641" cy="18556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3" name="Google Shape;123;p3"/>
              <p:cNvSpPr/>
              <p:nvPr/>
            </p:nvSpPr>
            <p:spPr>
              <a:xfrm>
                <a:off x="255222" y="324808"/>
                <a:ext cx="1631212" cy="16428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00"/>
                  <a:buFont typeface="Helvetica Neue"/>
                  <a:buNone/>
                </a:pPr>
                <a:endParaRPr sz="35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204632" y="210582"/>
                <a:ext cx="1786614" cy="1826958"/>
              </a:xfrm>
              <a:prstGeom prst="ellipse">
                <a:avLst/>
              </a:prstGeom>
              <a:solidFill>
                <a:srgbClr val="716CAF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00"/>
                  <a:buFont typeface="Helvetica Neue"/>
                  <a:buNone/>
                </a:pPr>
                <a:endParaRPr sz="35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sp>
          <p:nvSpPr>
            <p:cNvPr id="125" name="Google Shape;125;p3"/>
            <p:cNvSpPr/>
            <p:nvPr/>
          </p:nvSpPr>
          <p:spPr>
            <a:xfrm>
              <a:off x="329383" y="329383"/>
              <a:ext cx="1592872" cy="1592872"/>
            </a:xfrm>
            <a:prstGeom prst="ellipse">
              <a:avLst/>
            </a:prstGeom>
            <a:blipFill rotWithShape="1">
              <a:blip r:embed="rId11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 Light"/>
                <a:buNone/>
              </a:pPr>
              <a:r>
                <a:rPr lang="fr-FR" sz="24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On a besoin de vous!</a:t>
              </a:r>
              <a:endParaRPr/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5043352" y="337065"/>
            <a:ext cx="4363445" cy="4363445"/>
            <a:chOff x="137389" y="-117764"/>
            <a:chExt cx="4363443" cy="4363443"/>
          </a:xfrm>
        </p:grpSpPr>
        <p:pic>
          <p:nvPicPr>
            <p:cNvPr id="127" name="Google Shape;127;p3" descr="pasted-image.pd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8167319">
              <a:off x="776105" y="520952"/>
              <a:ext cx="3086012" cy="3086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3"/>
            <p:cNvSpPr/>
            <p:nvPr/>
          </p:nvSpPr>
          <p:spPr>
            <a:xfrm>
              <a:off x="978984" y="714263"/>
              <a:ext cx="2680255" cy="26993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Helvetica Neue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49825" y="714263"/>
              <a:ext cx="2938572" cy="2699390"/>
            </a:xfrm>
            <a:prstGeom prst="ellipse">
              <a:avLst/>
            </a:prstGeom>
            <a:solidFill>
              <a:srgbClr val="FCF18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Helvetica Neue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06369" y="551216"/>
              <a:ext cx="3102612" cy="3025484"/>
            </a:xfrm>
            <a:prstGeom prst="ellipse">
              <a:avLst/>
            </a:prstGeom>
            <a:blipFill rotWithShape="1">
              <a:blip r:embed="rId12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rPr lang="fr-FR" sz="24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400 personnes sensibilisées</a:t>
              </a:r>
              <a:r>
                <a:rPr lang="fr-FR" sz="24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au sein de 10 établissements</a:t>
              </a:r>
              <a:endParaRPr/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4059694" y="606731"/>
            <a:ext cx="2251641" cy="2251641"/>
            <a:chOff x="0" y="0"/>
            <a:chExt cx="2251639" cy="2251639"/>
          </a:xfrm>
        </p:grpSpPr>
        <p:pic>
          <p:nvPicPr>
            <p:cNvPr id="132" name="Google Shape;132;p3" descr="pasted-image.pdf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6245599">
              <a:off x="197999" y="197999"/>
              <a:ext cx="1855641" cy="1855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3"/>
            <p:cNvSpPr/>
            <p:nvPr/>
          </p:nvSpPr>
          <p:spPr>
            <a:xfrm>
              <a:off x="310213" y="304391"/>
              <a:ext cx="1631212" cy="16428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Helvetica Neue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09801" y="234313"/>
              <a:ext cx="1786614" cy="1826958"/>
            </a:xfrm>
            <a:prstGeom prst="ellipse">
              <a:avLst/>
            </a:prstGeom>
            <a:solidFill>
              <a:srgbClr val="716CA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Helvetica Neue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98576" y="194171"/>
              <a:ext cx="1893910" cy="1849893"/>
            </a:xfrm>
            <a:prstGeom prst="ellipse">
              <a:avLst/>
            </a:prstGeom>
            <a:blipFill rotWithShape="1">
              <a:blip r:embed="rId11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 Light"/>
                <a:buNone/>
              </a:pPr>
              <a:r>
                <a:rPr lang="fr-FR" sz="24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Nos</a:t>
              </a:r>
              <a:br>
                <a:rPr lang="fr-FR" sz="24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</a:br>
              <a:r>
                <a:rPr lang="fr-FR" sz="24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réussites</a:t>
              </a: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36" name="Google Shape;136;p3"/>
          <p:cNvSpPr/>
          <p:nvPr/>
        </p:nvSpPr>
        <p:spPr>
          <a:xfrm>
            <a:off x="204906" y="517244"/>
            <a:ext cx="2186057" cy="58428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414798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204906" y="517244"/>
            <a:ext cx="2124346" cy="58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CED33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FCED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NOTRE</a:t>
            </a:r>
            <a:endParaRPr sz="3200" b="1" i="0" u="none" strike="noStrike" cap="none">
              <a:solidFill>
                <a:srgbClr val="FCED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408562" y="1111776"/>
            <a:ext cx="3706782" cy="6188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CED33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107216" y="1234582"/>
            <a:ext cx="4357915" cy="54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414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 DE CLUB</a:t>
            </a:r>
            <a:endParaRPr sz="3200" b="1" i="0" u="none" strike="noStrike" cap="none">
              <a:solidFill>
                <a:srgbClr val="414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0" name="Google Shape;140;p3"/>
          <p:cNvGrpSpPr/>
          <p:nvPr/>
        </p:nvGrpSpPr>
        <p:grpSpPr>
          <a:xfrm>
            <a:off x="9990766" y="19411"/>
            <a:ext cx="1360733" cy="1360730"/>
            <a:chOff x="-2" y="0"/>
            <a:chExt cx="1360730" cy="1360729"/>
          </a:xfrm>
        </p:grpSpPr>
        <p:grpSp>
          <p:nvGrpSpPr>
            <p:cNvPr id="141" name="Google Shape;141;p3"/>
            <p:cNvGrpSpPr/>
            <p:nvPr/>
          </p:nvGrpSpPr>
          <p:grpSpPr>
            <a:xfrm>
              <a:off x="-2" y="0"/>
              <a:ext cx="1360730" cy="1360729"/>
              <a:chOff x="-1" y="0"/>
              <a:chExt cx="1360728" cy="1360728"/>
            </a:xfrm>
          </p:grpSpPr>
          <p:pic>
            <p:nvPicPr>
              <p:cNvPr id="142" name="Google Shape;142;p3" descr="pasted-image.pdf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8167319">
                <a:off x="199181" y="199181"/>
                <a:ext cx="962364" cy="9623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3" name="Google Shape;143;p3"/>
              <p:cNvSpPr/>
              <p:nvPr/>
            </p:nvSpPr>
            <p:spPr>
              <a:xfrm>
                <a:off x="262448" y="267238"/>
                <a:ext cx="835831" cy="84179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00"/>
                  <a:buFont typeface="Helvetica Neue"/>
                  <a:buNone/>
                </a:pPr>
                <a:endParaRPr sz="35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237752" y="268930"/>
                <a:ext cx="916386" cy="841798"/>
              </a:xfrm>
              <a:prstGeom prst="ellipse">
                <a:avLst/>
              </a:prstGeom>
              <a:solidFill>
                <a:srgbClr val="FCF183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00"/>
                  <a:buFont typeface="Helvetica Neue"/>
                  <a:buNone/>
                </a:pPr>
                <a:endParaRPr sz="35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sp>
          <p:nvSpPr>
            <p:cNvPr id="145" name="Google Shape;145;p3"/>
            <p:cNvSpPr/>
            <p:nvPr/>
          </p:nvSpPr>
          <p:spPr>
            <a:xfrm>
              <a:off x="168919" y="168919"/>
              <a:ext cx="1022889" cy="1022889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Helvetica Neue"/>
                <a:buNone/>
              </a:pPr>
              <a:r>
                <a:rPr lang="fr-FR" sz="20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2022</a:t>
              </a:r>
              <a:endPara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6" name="Google Shape;146;p3"/>
          <p:cNvSpPr/>
          <p:nvPr/>
        </p:nvSpPr>
        <p:spPr>
          <a:xfrm>
            <a:off x="5600718" y="716930"/>
            <a:ext cx="962416" cy="962415"/>
          </a:xfrm>
          <a:prstGeom prst="ellipse">
            <a:avLst/>
          </a:prstGeom>
          <a:blipFill rotWithShape="1">
            <a:blip r:embed="rId10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2021</a:t>
            </a:r>
            <a:endParaRPr sz="20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7" name="Google Shape;147;p3"/>
          <p:cNvCxnSpPr/>
          <p:nvPr/>
        </p:nvCxnSpPr>
        <p:spPr>
          <a:xfrm>
            <a:off x="10263072" y="7954483"/>
            <a:ext cx="650695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48" name="Google Shape;148;p3"/>
          <p:cNvCxnSpPr/>
          <p:nvPr/>
        </p:nvCxnSpPr>
        <p:spPr>
          <a:xfrm>
            <a:off x="10076897" y="6900845"/>
            <a:ext cx="650695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49" name="Google Shape;149;p3"/>
          <p:cNvCxnSpPr/>
          <p:nvPr/>
        </p:nvCxnSpPr>
        <p:spPr>
          <a:xfrm>
            <a:off x="10263072" y="5859209"/>
            <a:ext cx="650695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50" name="Google Shape;150;p3"/>
          <p:cNvCxnSpPr/>
          <p:nvPr/>
        </p:nvCxnSpPr>
        <p:spPr>
          <a:xfrm rot="10800000" flipH="1">
            <a:off x="6871634" y="6900030"/>
            <a:ext cx="1355942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51" name="Google Shape;151;p3"/>
          <p:cNvCxnSpPr/>
          <p:nvPr/>
        </p:nvCxnSpPr>
        <p:spPr>
          <a:xfrm>
            <a:off x="6786471" y="7061738"/>
            <a:ext cx="1441105" cy="783086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152" name="Google Shape;152;p3"/>
          <p:cNvCxnSpPr/>
          <p:nvPr/>
        </p:nvCxnSpPr>
        <p:spPr>
          <a:xfrm rot="10800000" flipH="1">
            <a:off x="6826021" y="5951948"/>
            <a:ext cx="1286555" cy="783508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grpSp>
        <p:nvGrpSpPr>
          <p:cNvPr id="153" name="Google Shape;153;p3"/>
          <p:cNvGrpSpPr/>
          <p:nvPr/>
        </p:nvGrpSpPr>
        <p:grpSpPr>
          <a:xfrm>
            <a:off x="8276927" y="5496055"/>
            <a:ext cx="2188539" cy="762766"/>
            <a:chOff x="0" y="0"/>
            <a:chExt cx="2991780" cy="762765"/>
          </a:xfrm>
        </p:grpSpPr>
        <p:sp>
          <p:nvSpPr>
            <p:cNvPr id="154" name="Google Shape;154;p3"/>
            <p:cNvSpPr/>
            <p:nvPr/>
          </p:nvSpPr>
          <p:spPr>
            <a:xfrm>
              <a:off x="0" y="0"/>
              <a:ext cx="2991780" cy="762765"/>
            </a:xfrm>
            <a:prstGeom prst="rect">
              <a:avLst/>
            </a:prstGeom>
            <a:blipFill rotWithShape="1">
              <a:blip r:embed="rId10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Helvetica Neue Light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0" y="63405"/>
              <a:ext cx="2959285" cy="635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Helvetica Neue"/>
                <a:buNone/>
              </a:pPr>
              <a:r>
                <a:rPr lang="fr-FR" sz="13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Tournoi international « Julien DASSONVILLE » - SEPT 2021</a:t>
              </a:r>
              <a:endParaRPr sz="1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8276927" y="7541241"/>
            <a:ext cx="2188539" cy="772850"/>
            <a:chOff x="0" y="0"/>
            <a:chExt cx="3031330" cy="772848"/>
          </a:xfrm>
        </p:grpSpPr>
        <p:sp>
          <p:nvSpPr>
            <p:cNvPr id="157" name="Google Shape;157;p3"/>
            <p:cNvSpPr/>
            <p:nvPr/>
          </p:nvSpPr>
          <p:spPr>
            <a:xfrm>
              <a:off x="0" y="0"/>
              <a:ext cx="3031330" cy="772848"/>
            </a:xfrm>
            <a:prstGeom prst="rect">
              <a:avLst/>
            </a:prstGeom>
            <a:blipFill rotWithShape="1">
              <a:blip r:embed="rId10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Helvetica Neue Light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9776" y="80308"/>
              <a:ext cx="2850543" cy="612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"/>
                <a:buNone/>
              </a:pPr>
              <a:r>
                <a:rPr lang="fr-FR" sz="15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Organisation d‘une coupe d’Europe MAI 2022</a:t>
              </a:r>
              <a:endPara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59" name="Google Shape;159;p3"/>
          <p:cNvGrpSpPr/>
          <p:nvPr/>
        </p:nvGrpSpPr>
        <p:grpSpPr>
          <a:xfrm>
            <a:off x="8276927" y="6518648"/>
            <a:ext cx="2188540" cy="762767"/>
            <a:chOff x="0" y="0"/>
            <a:chExt cx="2991780" cy="762765"/>
          </a:xfrm>
        </p:grpSpPr>
        <p:sp>
          <p:nvSpPr>
            <p:cNvPr id="160" name="Google Shape;160;p3"/>
            <p:cNvSpPr/>
            <p:nvPr/>
          </p:nvSpPr>
          <p:spPr>
            <a:xfrm>
              <a:off x="0" y="0"/>
              <a:ext cx="2991780" cy="762765"/>
            </a:xfrm>
            <a:prstGeom prst="rect">
              <a:avLst/>
            </a:prstGeom>
            <a:blipFill rotWithShape="1">
              <a:blip r:embed="rId12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Helvetica Neue Light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2494" y="74663"/>
              <a:ext cx="2926791" cy="613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"/>
                <a:buNone/>
              </a:pPr>
              <a:r>
                <a:rPr lang="fr-FR" sz="15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Organisation de stages équipe de France</a:t>
              </a: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>
            <a:off x="10691457" y="5480931"/>
            <a:ext cx="2208455" cy="2839831"/>
            <a:chOff x="-23276" y="0"/>
            <a:chExt cx="3015056" cy="2839830"/>
          </a:xfrm>
        </p:grpSpPr>
        <p:sp>
          <p:nvSpPr>
            <p:cNvPr id="163" name="Google Shape;163;p3"/>
            <p:cNvSpPr/>
            <p:nvPr/>
          </p:nvSpPr>
          <p:spPr>
            <a:xfrm>
              <a:off x="0" y="0"/>
              <a:ext cx="2991780" cy="2839830"/>
            </a:xfrm>
            <a:prstGeom prst="rect">
              <a:avLst/>
            </a:prstGeom>
            <a:blipFill rotWithShape="1">
              <a:blip r:embed="rId1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Helvetica Neue Light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3148" y="48984"/>
              <a:ext cx="2965482" cy="1442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Développement de partenariats avec les entreprises</a:t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23276" y="1577114"/>
              <a:ext cx="2953588" cy="984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Actions de sensibilisation</a:t>
              </a:r>
              <a:endParaRPr/>
            </a:p>
          </p:txBody>
        </p:sp>
      </p:grpSp>
      <p:sp>
        <p:nvSpPr>
          <p:cNvPr id="166" name="Google Shape;166;p3"/>
          <p:cNvSpPr/>
          <p:nvPr/>
        </p:nvSpPr>
        <p:spPr>
          <a:xfrm>
            <a:off x="5152673" y="6440334"/>
            <a:ext cx="1983951" cy="919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r>
              <a:rPr lang="fr-FR"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Nos </a:t>
            </a:r>
            <a:endParaRPr sz="2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r>
              <a:rPr lang="fr-FR"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temps forts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>
            <a:spLocks noGrp="1"/>
          </p:cNvSpPr>
          <p:nvPr>
            <p:ph type="sldNum" idx="12"/>
          </p:nvPr>
        </p:nvSpPr>
        <p:spPr>
          <a:xfrm>
            <a:off x="12014100" y="8804170"/>
            <a:ext cx="509837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Helvetica Neue Light"/>
              <a:buNone/>
            </a:pPr>
            <a:fld id="{00000000-1234-1234-1234-123412341234}" type="slidenum">
              <a:rPr lang="fr-FR" sz="2000"/>
              <a:t>4</a:t>
            </a:fld>
            <a:endParaRPr sz="2000"/>
          </a:p>
        </p:txBody>
      </p:sp>
      <p:sp>
        <p:nvSpPr>
          <p:cNvPr id="172" name="Google Shape;172;p4"/>
          <p:cNvSpPr/>
          <p:nvPr/>
        </p:nvSpPr>
        <p:spPr>
          <a:xfrm>
            <a:off x="10454796" y="2222173"/>
            <a:ext cx="2262893" cy="5202506"/>
          </a:xfrm>
          <a:prstGeom prst="roundRect">
            <a:avLst>
              <a:gd name="adj" fmla="val 15000"/>
            </a:avLst>
          </a:prstGeom>
          <a:solidFill>
            <a:srgbClr val="A6AAA9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Helvetica Neue Light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615" y="2222173"/>
            <a:ext cx="10093244" cy="605594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/>
          <p:nvPr/>
        </p:nvSpPr>
        <p:spPr>
          <a:xfrm>
            <a:off x="2685941" y="5775741"/>
            <a:ext cx="1999488" cy="31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Chaïd BRITO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6075680" y="5719358"/>
            <a:ext cx="1999488" cy="31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David BOULET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8561576" y="7755471"/>
            <a:ext cx="1549376" cy="31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Adryan POWELL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6473575" y="4289766"/>
            <a:ext cx="1999488" cy="31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Guillaume ADIASSE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8561576" y="3637832"/>
            <a:ext cx="1793770" cy="31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Aaron PATTERSON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9" name="Google Shape;179;p4"/>
          <p:cNvSpPr txBox="1"/>
          <p:nvPr/>
        </p:nvSpPr>
        <p:spPr>
          <a:xfrm rot="-5400000">
            <a:off x="11364719" y="2815125"/>
            <a:ext cx="1569514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Clifford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FISHER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Entraîneur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0" name="Google Shape;180;p4"/>
          <p:cNvSpPr txBox="1"/>
          <p:nvPr/>
        </p:nvSpPr>
        <p:spPr>
          <a:xfrm rot="-5400000">
            <a:off x="11676711" y="4724501"/>
            <a:ext cx="1014172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Xavier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LELEU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Kiné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1" name="Google Shape;181;p4"/>
          <p:cNvSpPr txBox="1"/>
          <p:nvPr/>
        </p:nvSpPr>
        <p:spPr>
          <a:xfrm rot="-5400000">
            <a:off x="11434751" y="6097291"/>
            <a:ext cx="1569514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Moussa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??????????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Mécano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82" name="Google Shape;182;p4"/>
          <p:cNvPicPr preferRelativeResize="0"/>
          <p:nvPr/>
        </p:nvPicPr>
        <p:blipFill rotWithShape="1">
          <a:blip r:embed="rId4">
            <a:alphaModFix/>
          </a:blip>
          <a:srcRect l="20325" t="4405" r="30987" b="51808"/>
          <a:stretch/>
        </p:blipFill>
        <p:spPr>
          <a:xfrm>
            <a:off x="10653696" y="4159944"/>
            <a:ext cx="1080000" cy="1457004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pic>
      <p:sp>
        <p:nvSpPr>
          <p:cNvPr id="183" name="Google Shape;183;p4"/>
          <p:cNvSpPr txBox="1"/>
          <p:nvPr/>
        </p:nvSpPr>
        <p:spPr>
          <a:xfrm>
            <a:off x="6639101" y="7258213"/>
            <a:ext cx="1999488" cy="31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Abdel HERMOZILA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2083156" y="4303470"/>
            <a:ext cx="1999488" cy="31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Frédéric BAUCHE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178075" y="7739588"/>
            <a:ext cx="1999488" cy="31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Esteban GARDIN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86" name="Google Shape;186;p4"/>
          <p:cNvPicPr preferRelativeResize="0"/>
          <p:nvPr/>
        </p:nvPicPr>
        <p:blipFill rotWithShape="1">
          <a:blip r:embed="rId5">
            <a:alphaModFix/>
          </a:blip>
          <a:srcRect l="25896" t="6944" r="11189" b="30140"/>
          <a:stretch/>
        </p:blipFill>
        <p:spPr>
          <a:xfrm>
            <a:off x="10700302" y="2575310"/>
            <a:ext cx="1035418" cy="1380558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pic>
      <p:sp>
        <p:nvSpPr>
          <p:cNvPr id="187" name="Google Shape;187;p4"/>
          <p:cNvSpPr txBox="1"/>
          <p:nvPr/>
        </p:nvSpPr>
        <p:spPr>
          <a:xfrm>
            <a:off x="288617" y="3587502"/>
            <a:ext cx="1999488" cy="31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Nafiz ARNAUT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88" name="Google Shape;188;p4"/>
          <p:cNvPicPr preferRelativeResize="0"/>
          <p:nvPr/>
        </p:nvPicPr>
        <p:blipFill rotWithShape="1">
          <a:blip r:embed="rId6">
            <a:alphaModFix/>
          </a:blip>
          <a:srcRect l="3952" t="23462" r="72863" b="41951"/>
          <a:stretch/>
        </p:blipFill>
        <p:spPr>
          <a:xfrm rot="5400000">
            <a:off x="750264" y="2527947"/>
            <a:ext cx="1085934" cy="108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9" name="Google Shape;189;p4"/>
          <p:cNvSpPr txBox="1"/>
          <p:nvPr/>
        </p:nvSpPr>
        <p:spPr>
          <a:xfrm>
            <a:off x="1960195" y="7318380"/>
            <a:ext cx="1999488" cy="31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Mohamed OULINI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90" name="Google Shape;190;p4"/>
          <p:cNvPicPr preferRelativeResize="0"/>
          <p:nvPr/>
        </p:nvPicPr>
        <p:blipFill rotWithShape="1">
          <a:blip r:embed="rId7">
            <a:alphaModFix/>
          </a:blip>
          <a:srcRect l="39022" t="10135" r="24717" b="65484"/>
          <a:stretch/>
        </p:blipFill>
        <p:spPr>
          <a:xfrm>
            <a:off x="2444698" y="6218176"/>
            <a:ext cx="1070855" cy="108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1" name="Google Shape;191;p4"/>
          <p:cNvPicPr preferRelativeResize="0"/>
          <p:nvPr/>
        </p:nvPicPr>
        <p:blipFill rotWithShape="1">
          <a:blip r:embed="rId8">
            <a:alphaModFix/>
          </a:blip>
          <a:srcRect l="30547" t="9817" r="15979" b="55718"/>
          <a:stretch/>
        </p:blipFill>
        <p:spPr>
          <a:xfrm>
            <a:off x="3124152" y="4730435"/>
            <a:ext cx="1114891" cy="10778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2" name="Google Shape;192;p4"/>
          <p:cNvPicPr preferRelativeResize="0"/>
          <p:nvPr/>
        </p:nvPicPr>
        <p:blipFill rotWithShape="1">
          <a:blip r:embed="rId9">
            <a:alphaModFix/>
          </a:blip>
          <a:srcRect l="40504" t="14641" r="24576" b="63183"/>
          <a:stretch/>
        </p:blipFill>
        <p:spPr>
          <a:xfrm>
            <a:off x="8808115" y="2563736"/>
            <a:ext cx="1148574" cy="109750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10">
            <a:alphaModFix/>
          </a:blip>
          <a:srcRect l="37487" t="18926" r="30744" b="60514"/>
          <a:stretch/>
        </p:blipFill>
        <p:spPr>
          <a:xfrm>
            <a:off x="6901685" y="3198154"/>
            <a:ext cx="1143267" cy="11098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11">
            <a:alphaModFix/>
          </a:blip>
          <a:srcRect l="21286" t="-444" r="19043" b="42002"/>
          <a:stretch/>
        </p:blipFill>
        <p:spPr>
          <a:xfrm>
            <a:off x="6505161" y="4640051"/>
            <a:ext cx="1084984" cy="108498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12">
            <a:alphaModFix/>
          </a:blip>
          <a:srcRect l="61790" t="665" r="4592" b="65717"/>
          <a:stretch/>
        </p:blipFill>
        <p:spPr>
          <a:xfrm>
            <a:off x="2507927" y="3206343"/>
            <a:ext cx="1122718" cy="1069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13">
            <a:alphaModFix/>
          </a:blip>
          <a:srcRect l="21529" t="4930" r="36451" b="61007"/>
          <a:stretch/>
        </p:blipFill>
        <p:spPr>
          <a:xfrm>
            <a:off x="7144927" y="6174944"/>
            <a:ext cx="1147544" cy="11208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14">
            <a:alphaModFix/>
          </a:blip>
          <a:srcRect l="29417" r="32623"/>
          <a:stretch/>
        </p:blipFill>
        <p:spPr>
          <a:xfrm>
            <a:off x="10653696" y="5813176"/>
            <a:ext cx="1080000" cy="14850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204906" y="478334"/>
            <a:ext cx="1972657" cy="58428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414798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204906" y="517244"/>
            <a:ext cx="2083199" cy="58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CED33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FCED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NOS</a:t>
            </a:r>
            <a:endParaRPr sz="3200" b="1" i="0" u="none" strike="noStrike" cap="none">
              <a:solidFill>
                <a:srgbClr val="FCED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1175615" y="1128957"/>
            <a:ext cx="1948538" cy="6188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CED33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1033740" y="1343032"/>
            <a:ext cx="20040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414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STARS</a:t>
            </a:r>
            <a:endParaRPr sz="3200" b="1" i="0" u="none" strike="noStrike" cap="none">
              <a:solidFill>
                <a:srgbClr val="414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414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200" b="1" i="0" u="none" strike="noStrike" cap="none">
              <a:solidFill>
                <a:srgbClr val="414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2" name="Google Shape;202;p4"/>
          <p:cNvPicPr preferRelativeResize="0"/>
          <p:nvPr/>
        </p:nvPicPr>
        <p:blipFill rotWithShape="1">
          <a:blip r:embed="rId15">
            <a:alphaModFix/>
          </a:blip>
          <a:srcRect l="17754" t="16462" r="44185" b="65616"/>
          <a:stretch/>
        </p:blipFill>
        <p:spPr>
          <a:xfrm>
            <a:off x="8796404" y="6774292"/>
            <a:ext cx="1044797" cy="103844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3" name="Google Shape;203;p4"/>
          <p:cNvPicPr preferRelativeResize="0"/>
          <p:nvPr/>
        </p:nvPicPr>
        <p:blipFill rotWithShape="1">
          <a:blip r:embed="rId16">
            <a:alphaModFix/>
          </a:blip>
          <a:srcRect l="2833" t="25040" r="23241" b="40307"/>
          <a:stretch/>
        </p:blipFill>
        <p:spPr>
          <a:xfrm>
            <a:off x="697414" y="6652097"/>
            <a:ext cx="1102154" cy="109067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5"/>
          <p:cNvGrpSpPr/>
          <p:nvPr/>
        </p:nvGrpSpPr>
        <p:grpSpPr>
          <a:xfrm>
            <a:off x="1009356" y="5483127"/>
            <a:ext cx="10207884" cy="3886195"/>
            <a:chOff x="-195569" y="-88932"/>
            <a:chExt cx="10207883" cy="3886194"/>
          </a:xfrm>
        </p:grpSpPr>
        <p:sp>
          <p:nvSpPr>
            <p:cNvPr id="209" name="Google Shape;209;p5"/>
            <p:cNvSpPr/>
            <p:nvPr/>
          </p:nvSpPr>
          <p:spPr>
            <a:xfrm>
              <a:off x="-195569" y="-15640"/>
              <a:ext cx="3194501" cy="1646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 Light"/>
                <a:buNone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Membres honoraires et bienfaiteurs, abandons de créances, subventions investissement, différence de règlement…</a:t>
              </a:r>
              <a:endParaRPr/>
            </a:p>
          </p:txBody>
        </p:sp>
        <p:cxnSp>
          <p:nvCxnSpPr>
            <p:cNvPr id="210" name="Google Shape;210;p5"/>
            <p:cNvCxnSpPr/>
            <p:nvPr/>
          </p:nvCxnSpPr>
          <p:spPr>
            <a:xfrm>
              <a:off x="6006880" y="271097"/>
              <a:ext cx="1527033" cy="1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211" name="Google Shape;211;p5"/>
            <p:cNvCxnSpPr/>
            <p:nvPr/>
          </p:nvCxnSpPr>
          <p:spPr>
            <a:xfrm rot="10800000">
              <a:off x="3077343" y="250246"/>
              <a:ext cx="1319917" cy="1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6776741" y="2120765"/>
              <a:ext cx="700373" cy="1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213" name="Google Shape;213;p5"/>
            <p:cNvSpPr/>
            <p:nvPr/>
          </p:nvSpPr>
          <p:spPr>
            <a:xfrm>
              <a:off x="-195569" y="1922479"/>
              <a:ext cx="3671005" cy="1168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 Light"/>
                <a:buNone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Subventions municipale de fonctionnement; HN/CIP/PDV, actions de formation…</a:t>
              </a:r>
              <a:endParaRPr/>
            </a:p>
          </p:txBody>
        </p:sp>
        <p:graphicFrame>
          <p:nvGraphicFramePr>
            <p:cNvPr id="214" name="Google Shape;214;p5"/>
            <p:cNvGraphicFramePr/>
            <p:nvPr/>
          </p:nvGraphicFramePr>
          <p:xfrm>
            <a:off x="3358943" y="-86910"/>
            <a:ext cx="3707561" cy="37075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15" name="Google Shape;215;p5"/>
            <p:cNvCxnSpPr/>
            <p:nvPr/>
          </p:nvCxnSpPr>
          <p:spPr>
            <a:xfrm>
              <a:off x="3283544" y="2133465"/>
              <a:ext cx="314460" cy="1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216" name="Google Shape;216;p5"/>
            <p:cNvSpPr/>
            <p:nvPr/>
          </p:nvSpPr>
          <p:spPr>
            <a:xfrm>
              <a:off x="-195569" y="-88932"/>
              <a:ext cx="3856611" cy="678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Produits de gestion courante</a:t>
              </a: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-195569" y="1916618"/>
              <a:ext cx="4003491" cy="357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Subventions versées par le LUC</a:t>
              </a: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594501" y="1929318"/>
              <a:ext cx="2079292" cy="357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Subventions</a:t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94501" y="92350"/>
              <a:ext cx="1624646" cy="357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Cotisations</a:t>
              </a: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7594501" y="319078"/>
              <a:ext cx="2417813" cy="1041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 Light"/>
                <a:buNone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Cotisations, école de sport, cotisations stages, recettes diverse, ventes d’équipements sportif…</a:t>
              </a: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7594501" y="2232764"/>
              <a:ext cx="2417813" cy="1564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148166" marR="0" lvl="0" indent="-14816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ANS</a:t>
              </a: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148166" marR="0" lvl="0" indent="-14816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Conseil Départemental du Nord;</a:t>
              </a:r>
              <a:endParaRPr/>
            </a:p>
            <a:p>
              <a:pPr marL="148166" marR="0" lvl="0" indent="-14816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Mairie;</a:t>
              </a:r>
              <a:endParaRPr/>
            </a:p>
            <a:p>
              <a:pPr marL="148166" marR="0" lvl="0" indent="-14816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C.N.D.S;</a:t>
              </a:r>
              <a:endParaRPr/>
            </a:p>
            <a:p>
              <a:pPr marL="148166" marR="0" lvl="0" indent="-14816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Conseil Régional des Hauts-de-France</a:t>
              </a: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148166" marR="0" lvl="0" indent="-14816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Diverses…</a:t>
              </a:r>
              <a:endParaRPr/>
            </a:p>
          </p:txBody>
        </p:sp>
      </p:grpSp>
      <p:sp>
        <p:nvSpPr>
          <p:cNvPr id="222" name="Google Shape;222;p5"/>
          <p:cNvSpPr/>
          <p:nvPr/>
        </p:nvSpPr>
        <p:spPr>
          <a:xfrm>
            <a:off x="5746408" y="4949934"/>
            <a:ext cx="1511984" cy="55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lang="fr-FR"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Produits</a:t>
            </a:r>
            <a:endParaRPr/>
          </a:p>
        </p:txBody>
      </p:sp>
      <p:grpSp>
        <p:nvGrpSpPr>
          <p:cNvPr id="223" name="Google Shape;223;p5"/>
          <p:cNvGrpSpPr/>
          <p:nvPr/>
        </p:nvGrpSpPr>
        <p:grpSpPr>
          <a:xfrm>
            <a:off x="4814930" y="368864"/>
            <a:ext cx="8304004" cy="5837679"/>
            <a:chOff x="450693" y="-315183"/>
            <a:chExt cx="8304002" cy="5837677"/>
          </a:xfrm>
        </p:grpSpPr>
        <p:cxnSp>
          <p:nvCxnSpPr>
            <p:cNvPr id="224" name="Google Shape;224;p5"/>
            <p:cNvCxnSpPr/>
            <p:nvPr/>
          </p:nvCxnSpPr>
          <p:spPr>
            <a:xfrm rot="10800000">
              <a:off x="4978837" y="208971"/>
              <a:ext cx="482926" cy="482927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225" name="Google Shape;225;p5"/>
            <p:cNvCxnSpPr/>
            <p:nvPr/>
          </p:nvCxnSpPr>
          <p:spPr>
            <a:xfrm rot="10800000">
              <a:off x="3595372" y="712787"/>
              <a:ext cx="1287862" cy="1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226" name="Google Shape;226;p5"/>
            <p:cNvCxnSpPr/>
            <p:nvPr/>
          </p:nvCxnSpPr>
          <p:spPr>
            <a:xfrm rot="10800000">
              <a:off x="2903949" y="1344109"/>
              <a:ext cx="1357587" cy="1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227" name="Google Shape;227;p5"/>
            <p:cNvCxnSpPr/>
            <p:nvPr/>
          </p:nvCxnSpPr>
          <p:spPr>
            <a:xfrm flipH="1">
              <a:off x="2912878" y="2008914"/>
              <a:ext cx="1128637" cy="1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228" name="Google Shape;228;p5"/>
            <p:cNvCxnSpPr/>
            <p:nvPr/>
          </p:nvCxnSpPr>
          <p:spPr>
            <a:xfrm>
              <a:off x="2702213" y="3349932"/>
              <a:ext cx="1128984" cy="1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229" name="Google Shape;229;p5"/>
            <p:cNvCxnSpPr/>
            <p:nvPr/>
          </p:nvCxnSpPr>
          <p:spPr>
            <a:xfrm rot="10800000">
              <a:off x="1369586" y="215903"/>
              <a:ext cx="3619323" cy="1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graphicFrame>
          <p:nvGraphicFramePr>
            <p:cNvPr id="230" name="Google Shape;230;p5"/>
            <p:cNvGraphicFramePr/>
            <p:nvPr/>
          </p:nvGraphicFramePr>
          <p:xfrm>
            <a:off x="2917018" y="-315183"/>
            <a:ext cx="5837677" cy="58376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1" name="Google Shape;231;p5"/>
            <p:cNvSpPr/>
            <p:nvPr/>
          </p:nvSpPr>
          <p:spPr>
            <a:xfrm>
              <a:off x="5838918" y="522287"/>
              <a:ext cx="1783651" cy="835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Autres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services extérieurs</a:t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50693" y="4914"/>
              <a:ext cx="837564" cy="381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Achats</a:t>
              </a: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0693" y="488801"/>
              <a:ext cx="3160623" cy="381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Charges de gestion courante</a:t>
              </a: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50693" y="1153606"/>
              <a:ext cx="2407520" cy="381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Charges personnelles</a:t>
              </a: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450693" y="1818410"/>
              <a:ext cx="2372959" cy="381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Dotations aux amortis</a:t>
              </a: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450693" y="3148020"/>
              <a:ext cx="2096004" cy="381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Services exterieurs</a:t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450693" y="240249"/>
              <a:ext cx="3958582" cy="322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stock, fournitures, équipements, buvette…</a:t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450693" y="801873"/>
              <a:ext cx="3451045" cy="270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Licences, affiliations, droits divers…</a:t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50693" y="1488217"/>
              <a:ext cx="2875027" cy="270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Salaires, indemnités…</a:t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450693" y="2174561"/>
              <a:ext cx="4052623" cy="270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Dotations aux amortissements, aux provisions…</a:t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450693" y="3547759"/>
              <a:ext cx="3558081" cy="442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Sous-traitance, formation, locations, entretien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rPr lang="fr-FR" sz="12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et réparations, assurances, documentation…</a:t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858225" y="959027"/>
              <a:ext cx="1713456" cy="3853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123472" marR="0" lvl="0" indent="-1234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Arbitrage;</a:t>
              </a:r>
              <a:endParaRPr/>
            </a:p>
            <a:p>
              <a:pPr marL="123472" marR="0" lvl="0" indent="-1234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Mise à disposition de personnel;</a:t>
              </a:r>
              <a:endParaRPr/>
            </a:p>
            <a:p>
              <a:pPr marL="123472" marR="0" lvl="0" indent="-1234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Honoraires;</a:t>
              </a:r>
              <a:endParaRPr/>
            </a:p>
            <a:p>
              <a:pPr marL="123472" marR="0" lvl="0" indent="-1234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Publicité, publication, relations presse;</a:t>
              </a:r>
              <a:endParaRPr/>
            </a:p>
            <a:p>
              <a:pPr marL="123472" marR="0" lvl="0" indent="-1234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Voyages et déplacements;</a:t>
              </a:r>
              <a:endParaRPr/>
            </a:p>
            <a:p>
              <a:pPr marL="123472" marR="0" lvl="0" indent="-1234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Hébergement et restauration;</a:t>
              </a:r>
              <a:endParaRPr/>
            </a:p>
            <a:p>
              <a:pPr marL="123472" marR="0" lvl="0" indent="-1234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Frais de mission;</a:t>
              </a:r>
              <a:endParaRPr/>
            </a:p>
            <a:p>
              <a:pPr marL="123472" marR="0" lvl="0" indent="-1234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Receptions,</a:t>
              </a:r>
              <a:endParaRPr/>
            </a:p>
            <a:p>
              <a:pPr marL="123472" marR="0" lvl="0" indent="-1234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Remboursement frais de transports;</a:t>
              </a:r>
              <a:endParaRPr/>
            </a:p>
            <a:p>
              <a:pPr marL="123472" marR="0" lvl="0" indent="-1234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Abandons de créances;</a:t>
              </a:r>
              <a:endParaRPr/>
            </a:p>
            <a:p>
              <a:pPr marL="123472" marR="0" lvl="0" indent="-1234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Helvetica Neue Light"/>
                <a:buChar char="•"/>
              </a:pP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Divers…</a:t>
              </a:r>
              <a:endParaRPr/>
            </a:p>
          </p:txBody>
        </p:sp>
      </p:grpSp>
      <p:sp>
        <p:nvSpPr>
          <p:cNvPr id="243" name="Google Shape;243;p5"/>
          <p:cNvSpPr/>
          <p:nvPr/>
        </p:nvSpPr>
        <p:spPr>
          <a:xfrm>
            <a:off x="9487038" y="517329"/>
            <a:ext cx="1944292" cy="58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Dépenses</a:t>
            </a: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254766" y="2850747"/>
            <a:ext cx="4067379" cy="170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"/>
              <a:buNone/>
            </a:pPr>
            <a:r>
              <a:rPr lang="fr-FR" sz="3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budget au service de notre ambition</a:t>
            </a:r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sldNum" idx="12"/>
          </p:nvPr>
        </p:nvSpPr>
        <p:spPr>
          <a:xfrm>
            <a:off x="11953500" y="8775493"/>
            <a:ext cx="546566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fr-FR" sz="2400"/>
              <a:t>5</a:t>
            </a:fld>
            <a:endParaRPr sz="2400"/>
          </a:p>
        </p:txBody>
      </p:sp>
      <p:sp>
        <p:nvSpPr>
          <p:cNvPr id="246" name="Google Shape;246;p5"/>
          <p:cNvSpPr/>
          <p:nvPr/>
        </p:nvSpPr>
        <p:spPr>
          <a:xfrm>
            <a:off x="204906" y="517244"/>
            <a:ext cx="2186057" cy="58428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414798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7" name="Google Shape;247;p5"/>
          <p:cNvSpPr txBox="1"/>
          <p:nvPr/>
        </p:nvSpPr>
        <p:spPr>
          <a:xfrm>
            <a:off x="204906" y="517244"/>
            <a:ext cx="2124346" cy="58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CED33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FCED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6. NOTRE</a:t>
            </a:r>
            <a:endParaRPr sz="3200" b="1" i="0" u="none" strike="noStrike" cap="none">
              <a:solidFill>
                <a:srgbClr val="FCED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5"/>
          <p:cNvSpPr/>
          <p:nvPr/>
        </p:nvSpPr>
        <p:spPr>
          <a:xfrm>
            <a:off x="1147864" y="1111776"/>
            <a:ext cx="2252334" cy="6188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CED33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9" name="Google Shape;249;p5"/>
          <p:cNvSpPr txBox="1"/>
          <p:nvPr/>
        </p:nvSpPr>
        <p:spPr>
          <a:xfrm>
            <a:off x="1147864" y="1175997"/>
            <a:ext cx="2252334" cy="54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414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BUDGET</a:t>
            </a:r>
            <a:endParaRPr sz="3200" b="1" i="0" u="none" strike="noStrike" cap="none">
              <a:solidFill>
                <a:srgbClr val="414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oogle Shape;254;p6"/>
          <p:cNvCxnSpPr/>
          <p:nvPr/>
        </p:nvCxnSpPr>
        <p:spPr>
          <a:xfrm flipH="1">
            <a:off x="10160079" y="2325519"/>
            <a:ext cx="1" cy="54394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55" name="Google Shape;255;p6"/>
          <p:cNvCxnSpPr/>
          <p:nvPr/>
        </p:nvCxnSpPr>
        <p:spPr>
          <a:xfrm flipH="1">
            <a:off x="8939408" y="2559517"/>
            <a:ext cx="1" cy="54394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56" name="Google Shape;256;p6"/>
          <p:cNvSpPr/>
          <p:nvPr/>
        </p:nvSpPr>
        <p:spPr>
          <a:xfrm>
            <a:off x="3821492" y="1024199"/>
            <a:ext cx="5436699" cy="102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fr-FR" sz="3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Notre projet structuré pour atteindre nos ambitions !</a:t>
            </a:r>
            <a:endParaRPr/>
          </a:p>
        </p:txBody>
      </p:sp>
      <p:sp>
        <p:nvSpPr>
          <p:cNvPr id="257" name="Google Shape;257;p6"/>
          <p:cNvSpPr txBox="1">
            <a:spLocks noGrp="1"/>
          </p:cNvSpPr>
          <p:nvPr>
            <p:ph type="sldNum" idx="12"/>
          </p:nvPr>
        </p:nvSpPr>
        <p:spPr>
          <a:xfrm>
            <a:off x="11985817" y="8765204"/>
            <a:ext cx="499677" cy="52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fr-FR" sz="2400"/>
              <a:t>6</a:t>
            </a:fld>
            <a:endParaRPr sz="2400"/>
          </a:p>
        </p:txBody>
      </p:sp>
      <p:grpSp>
        <p:nvGrpSpPr>
          <p:cNvPr id="258" name="Google Shape;258;p6"/>
          <p:cNvGrpSpPr/>
          <p:nvPr/>
        </p:nvGrpSpPr>
        <p:grpSpPr>
          <a:xfrm>
            <a:off x="10107609" y="5074"/>
            <a:ext cx="2402148" cy="2345058"/>
            <a:chOff x="-28545" y="0"/>
            <a:chExt cx="2402146" cy="2345056"/>
          </a:xfrm>
        </p:grpSpPr>
        <p:pic>
          <p:nvPicPr>
            <p:cNvPr id="259" name="Google Shape;259;p6" descr="pasted-image.pd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345056" cy="23450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6"/>
            <p:cNvSpPr/>
            <p:nvPr/>
          </p:nvSpPr>
          <p:spPr>
            <a:xfrm>
              <a:off x="154166" y="146896"/>
              <a:ext cx="2036723" cy="2051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Helvetica Neue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-28545" y="19451"/>
              <a:ext cx="2402146" cy="2306154"/>
            </a:xfrm>
            <a:prstGeom prst="ellipse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Helvetica Neue"/>
                <a:buNone/>
              </a:pPr>
              <a:r>
                <a:rPr lang="fr-FR" sz="1700" b="1" i="0" u="sng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Nos chiffres clés :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Créé depuis 10 ans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r>
                <a:rPr lang="fr-FR" sz="1200" b="1" i="0" u="none" strike="noStrike" cap="none" baseline="300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er</a:t>
              </a:r>
              <a:r>
                <a:rPr lang="fr-FR" sz="1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club au Nord de Paris</a:t>
              </a: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depuis 5 ans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 joueurs en équipe de France</a:t>
              </a: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depuis 3 ans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r>
                <a:rPr lang="fr-FR" sz="1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Meilleur club formateur </a:t>
              </a:r>
              <a:r>
                <a:rPr lang="fr-FR" sz="12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 France</a:t>
              </a:r>
              <a:endParaRPr/>
            </a:p>
          </p:txBody>
        </p:sp>
      </p:grpSp>
      <p:grpSp>
        <p:nvGrpSpPr>
          <p:cNvPr id="262" name="Google Shape;262;p6"/>
          <p:cNvGrpSpPr/>
          <p:nvPr/>
        </p:nvGrpSpPr>
        <p:grpSpPr>
          <a:xfrm>
            <a:off x="159614" y="2565824"/>
            <a:ext cx="12302959" cy="6789400"/>
            <a:chOff x="-237280" y="781769"/>
            <a:chExt cx="12302957" cy="6789399"/>
          </a:xfrm>
        </p:grpSpPr>
        <p:cxnSp>
          <p:nvCxnSpPr>
            <p:cNvPr id="263" name="Google Shape;263;p6"/>
            <p:cNvCxnSpPr/>
            <p:nvPr/>
          </p:nvCxnSpPr>
          <p:spPr>
            <a:xfrm flipH="1">
              <a:off x="4895877" y="1361363"/>
              <a:ext cx="1" cy="4895713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64" name="Google Shape;264;p6"/>
            <p:cNvCxnSpPr/>
            <p:nvPr/>
          </p:nvCxnSpPr>
          <p:spPr>
            <a:xfrm flipH="1">
              <a:off x="6109411" y="1181447"/>
              <a:ext cx="1" cy="507562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65" name="Google Shape;265;p6"/>
            <p:cNvCxnSpPr/>
            <p:nvPr/>
          </p:nvCxnSpPr>
          <p:spPr>
            <a:xfrm flipH="1">
              <a:off x="7335446" y="1040972"/>
              <a:ext cx="1" cy="543945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266" name="Google Shape;266;p6"/>
            <p:cNvSpPr/>
            <p:nvPr/>
          </p:nvSpPr>
          <p:spPr>
            <a:xfrm>
              <a:off x="4008491" y="3988065"/>
              <a:ext cx="8002893" cy="1160410"/>
            </a:xfrm>
            <a:prstGeom prst="rect">
              <a:avLst/>
            </a:prstGeom>
            <a:solidFill>
              <a:srgbClr val="AAABD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Helvetica Neue Light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267" name="Google Shape;267;p6"/>
            <p:cNvCxnSpPr/>
            <p:nvPr/>
          </p:nvCxnSpPr>
          <p:spPr>
            <a:xfrm flipH="1">
              <a:off x="2331147" y="1633236"/>
              <a:ext cx="1" cy="462384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68" name="Google Shape;268;p6"/>
            <p:cNvCxnSpPr/>
            <p:nvPr/>
          </p:nvCxnSpPr>
          <p:spPr>
            <a:xfrm flipH="1">
              <a:off x="3688913" y="1543278"/>
              <a:ext cx="1" cy="471379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269" name="Google Shape;269;p6"/>
            <p:cNvSpPr/>
            <p:nvPr/>
          </p:nvSpPr>
          <p:spPr>
            <a:xfrm>
              <a:off x="29098" y="5312817"/>
              <a:ext cx="11949856" cy="584299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Helvetica Neue Light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270" name="Google Shape;270;p6"/>
            <p:cNvCxnSpPr/>
            <p:nvPr/>
          </p:nvCxnSpPr>
          <p:spPr>
            <a:xfrm rot="10800000" flipH="1">
              <a:off x="152565" y="2798927"/>
              <a:ext cx="10972874" cy="1177451"/>
            </a:xfrm>
            <a:prstGeom prst="straightConnector1">
              <a:avLst/>
            </a:prstGeom>
            <a:noFill/>
            <a:ln w="76200" cap="flat" cmpd="sng">
              <a:solidFill>
                <a:srgbClr val="FCED33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71" name="Google Shape;271;p6"/>
            <p:cNvSpPr/>
            <p:nvPr/>
          </p:nvSpPr>
          <p:spPr>
            <a:xfrm>
              <a:off x="3871717" y="1366365"/>
              <a:ext cx="1047461" cy="722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65B0"/>
                </a:buClr>
                <a:buSzPts val="1800"/>
                <a:buFont typeface="Helvetica Neue"/>
                <a:buNone/>
              </a:pPr>
              <a:r>
                <a:rPr lang="fr-FR" sz="1800" b="1" i="0" u="none" strike="noStrike" cap="none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Top 4</a:t>
              </a: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65B0"/>
                </a:buClr>
                <a:buSzPts val="1800"/>
                <a:buFont typeface="Helvetica Neue"/>
                <a:buNone/>
              </a:pPr>
              <a:r>
                <a:rPr lang="fr-FR" sz="1800" b="1" i="0" u="none" strike="noStrike" cap="none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 N1B</a:t>
              </a: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4902838" y="1187884"/>
              <a:ext cx="1207061" cy="722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65B0"/>
                </a:buClr>
                <a:buSzPts val="1800"/>
                <a:buFont typeface="Helvetica Neue"/>
                <a:buNone/>
              </a:pPr>
              <a:r>
                <a:rPr lang="fr-FR" sz="1800" b="1" i="0" u="none" strike="noStrike" cap="none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Montée</a:t>
              </a: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65B0"/>
                </a:buClr>
                <a:buSzPts val="1800"/>
                <a:buFont typeface="Helvetica Neue"/>
                <a:buNone/>
              </a:pPr>
              <a:r>
                <a:rPr lang="fr-FR" sz="1800" b="1" i="0" u="none" strike="noStrike" cap="none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 N1A</a:t>
              </a: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161854" y="988627"/>
              <a:ext cx="1142826" cy="722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65B0"/>
                </a:buClr>
                <a:buSzPts val="1800"/>
                <a:buFont typeface="Helvetica Neue"/>
                <a:buNone/>
              </a:pPr>
              <a:r>
                <a:rPr lang="fr-FR" sz="1800" b="1" i="0" u="none" strike="noStrike" cap="none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Maintien</a:t>
              </a: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65B0"/>
                </a:buClr>
                <a:buSzPts val="1800"/>
                <a:buFont typeface="Helvetica Neue"/>
                <a:buNone/>
              </a:pPr>
              <a:r>
                <a:rPr lang="fr-FR" sz="1800" b="1" i="0" u="none" strike="noStrike" cap="none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 N1A</a:t>
              </a: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7342207" y="862862"/>
              <a:ext cx="1179421" cy="722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65B0"/>
                </a:buClr>
                <a:buSzPts val="1800"/>
                <a:buFont typeface="Helvetica Neue"/>
                <a:buNone/>
              </a:pPr>
              <a:r>
                <a:rPr lang="fr-FR" sz="1800" b="1" i="0" u="none" strike="noStrike" cap="none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6</a:t>
              </a:r>
              <a:r>
                <a:rPr lang="fr-FR" sz="1800" b="1" i="0" u="none" strike="noStrike" cap="none" baseline="30000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ème</a:t>
              </a:r>
              <a:r>
                <a:rPr lang="fr-FR" sz="1800" b="1" i="0" u="none" strike="noStrike" cap="none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65B0"/>
                </a:buClr>
                <a:buSzPts val="1800"/>
                <a:buFont typeface="Helvetica Neue"/>
                <a:buNone/>
              </a:pPr>
              <a:r>
                <a:rPr lang="fr-FR" sz="1800" b="1" i="0" u="none" strike="noStrike" cap="none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 N1A</a:t>
              </a: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9881389" y="1852891"/>
              <a:ext cx="1555021" cy="598205"/>
            </a:xfrm>
            <a:prstGeom prst="roundRect">
              <a:avLst>
                <a:gd name="adj" fmla="val 16667"/>
              </a:avLst>
            </a:prstGeom>
            <a:solidFill>
              <a:srgbClr val="FDF58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DF58B"/>
                </a:buClr>
                <a:buSzPts val="3500"/>
                <a:buFont typeface="Calibri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3715370" y="2732734"/>
              <a:ext cx="1214044" cy="922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Saison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2016-2017</a:t>
              </a: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4888918" y="2568106"/>
              <a:ext cx="1221796" cy="818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Saison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2017-2018</a:t>
              </a: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6142947" y="2389478"/>
              <a:ext cx="1206165" cy="818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Saison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2018-2019</a:t>
              </a: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7354085" y="2274661"/>
              <a:ext cx="1192943" cy="818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Saison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2019-2020</a:t>
              </a: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9966406" y="2982025"/>
              <a:ext cx="1179449" cy="482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65B0"/>
                </a:buClr>
                <a:buSzPts val="2800"/>
                <a:buFont typeface="Helvetica Neue"/>
                <a:buNone/>
              </a:pPr>
              <a:r>
                <a:rPr lang="fr-FR" sz="2800" b="1" i="0" u="none" strike="noStrike" cap="none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2021</a:t>
              </a:r>
              <a:endParaRPr sz="2800" b="1" i="0" u="none" strike="noStrike" cap="none">
                <a:solidFill>
                  <a:srgbClr val="6A65B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545284" y="1512398"/>
              <a:ext cx="917456" cy="722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65B0"/>
                </a:buClr>
                <a:buSzPts val="1800"/>
                <a:buFont typeface="Helvetica Neue"/>
                <a:buNone/>
              </a:pPr>
              <a:r>
                <a:rPr lang="fr-FR" sz="1800" b="1" i="0" u="none" strike="noStrike" cap="none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Top 4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65B0"/>
                </a:buClr>
                <a:buSzPts val="1800"/>
                <a:buFont typeface="Helvetica Neue"/>
                <a:buNone/>
              </a:pPr>
              <a:r>
                <a:rPr lang="fr-FR" sz="1800" b="1" i="0" u="none" strike="noStrike" cap="none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 N1B</a:t>
              </a: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356006" y="2875887"/>
              <a:ext cx="1377225" cy="818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Saison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2015-2016</a:t>
              </a: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-63278" y="1987709"/>
              <a:ext cx="2212022" cy="1029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65B0"/>
                </a:buClr>
                <a:buSzPts val="1800"/>
                <a:buFont typeface="Helvetica Neue"/>
                <a:buNone/>
              </a:pPr>
              <a:r>
                <a:rPr lang="fr-FR" sz="1800" b="1" i="0" u="none" strike="noStrike" cap="none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Évolution en N1B depuis 5 saisons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65B0"/>
                </a:buClr>
                <a:buSzPts val="1800"/>
                <a:buFont typeface="Helvetica Neue"/>
                <a:buNone/>
              </a:pPr>
              <a:r>
                <a:rPr lang="fr-FR" sz="1800" b="1" i="0" u="none" strike="noStrike" cap="none">
                  <a:solidFill>
                    <a:srgbClr val="6A65B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+ 1 équipe en N2</a:t>
              </a: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490378" y="5263822"/>
              <a:ext cx="10919808" cy="6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Partenariats institutionnels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Conseil régional des Hauts de France, MEL, Ville de Lille, CNDS</a:t>
              </a: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2219619" y="781769"/>
              <a:ext cx="1470094" cy="7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Lancement du projet</a:t>
              </a: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11077" y="7021083"/>
              <a:ext cx="3978039" cy="524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Coupe d’Europe féminine</a:t>
              </a: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991345" y="6995436"/>
              <a:ext cx="7931056" cy="575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Accueil régulier de stages et matchs des Equipes de France </a:t>
              </a:r>
              <a:b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féminine et masculine</a:t>
              </a: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040052" y="3764161"/>
              <a:ext cx="7833642" cy="16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Mise en place de la première école de handi-basket</a:t>
              </a:r>
              <a:b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fr-FR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avec nos partenaires historiques + développement d’actions avec des jeunes valides et handicapés sur la métropole lilloise et la région (avec les clubs partenaires)</a:t>
              </a: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-237280" y="3962842"/>
              <a:ext cx="2473273" cy="1298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2A2C8"/>
                </a:buClr>
                <a:buSzPts val="1800"/>
                <a:buFont typeface="Helvetica Neue"/>
                <a:buNone/>
              </a:pPr>
              <a:r>
                <a:rPr lang="fr-FR" sz="1800" b="1" i="0" u="none" strike="noStrike" cap="none">
                  <a:solidFill>
                    <a:srgbClr val="A2A2C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Formation des jeunes avec nos partenaires associatifs (APF, club de Villeneuve d’Ascq)</a:t>
              </a: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2278706" y="2239541"/>
              <a:ext cx="1440960" cy="648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1500"/>
                <a:buFont typeface="Helvetica Neue"/>
                <a:buNone/>
              </a:pPr>
              <a:r>
                <a:rPr lang="fr-FR" sz="1500" b="0" i="0" u="none" strike="noStrike" cap="none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Nouvelle salle handibasket</a:t>
              </a:r>
              <a:endParaRPr/>
            </a:p>
          </p:txBody>
        </p:sp>
        <p:grpSp>
          <p:nvGrpSpPr>
            <p:cNvPr id="291" name="Google Shape;291;p6"/>
            <p:cNvGrpSpPr/>
            <p:nvPr/>
          </p:nvGrpSpPr>
          <p:grpSpPr>
            <a:xfrm>
              <a:off x="4000192" y="5944821"/>
              <a:ext cx="8065485" cy="1026722"/>
              <a:chOff x="0" y="0"/>
              <a:chExt cx="8065483" cy="1026721"/>
            </a:xfrm>
          </p:grpSpPr>
          <p:sp>
            <p:nvSpPr>
              <p:cNvPr id="292" name="Google Shape;292;p6"/>
              <p:cNvSpPr/>
              <p:nvPr/>
            </p:nvSpPr>
            <p:spPr>
              <a:xfrm>
                <a:off x="0" y="72204"/>
                <a:ext cx="8019490" cy="938633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500"/>
                  <a:buFont typeface="Helvetica Neue Light"/>
                  <a:buNone/>
                </a:pPr>
                <a:endParaRPr sz="35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17704" y="0"/>
                <a:ext cx="8047779" cy="1026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Helvetica Neue"/>
                  <a:buNone/>
                </a:pPr>
                <a:r>
                  <a:rPr lang="fr-FR" sz="1800" b="0" i="0" u="none" strike="noStrike" cap="non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Partenariats Privés (de 20 k€ à 60k€)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Helvetica Neue"/>
                  <a:buNone/>
                </a:pPr>
                <a:r>
                  <a:rPr lang="fr-FR" sz="1800" b="0" i="0" u="none" strike="noStrike" cap="non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via des actions de sensibilisation (entreprises) + démonstrations.</a:t>
                </a:r>
                <a:endParaRPr/>
              </a:p>
            </p:txBody>
          </p:sp>
        </p:grpSp>
        <p:grpSp>
          <p:nvGrpSpPr>
            <p:cNvPr id="294" name="Google Shape;294;p6"/>
            <p:cNvGrpSpPr/>
            <p:nvPr/>
          </p:nvGrpSpPr>
          <p:grpSpPr>
            <a:xfrm>
              <a:off x="0" y="5926565"/>
              <a:ext cx="4002820" cy="1029740"/>
              <a:chOff x="0" y="0"/>
              <a:chExt cx="4002819" cy="1029739"/>
            </a:xfrm>
          </p:grpSpPr>
          <p:sp>
            <p:nvSpPr>
              <p:cNvPr id="295" name="Google Shape;295;p6"/>
              <p:cNvSpPr/>
              <p:nvPr/>
            </p:nvSpPr>
            <p:spPr>
              <a:xfrm>
                <a:off x="0" y="91105"/>
                <a:ext cx="4000194" cy="938634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500"/>
                  <a:buFont typeface="Helvetica Neue Light"/>
                  <a:buNone/>
                </a:pPr>
                <a:endParaRPr sz="35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18186" y="0"/>
                <a:ext cx="3984633" cy="1026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Helvetica Neue"/>
                  <a:buNone/>
                </a:pPr>
                <a:r>
                  <a:rPr lang="fr-FR" sz="1800" b="0" i="0" u="none" strike="noStrike" cap="non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Partenariats Privés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Helvetica Neue"/>
                  <a:buNone/>
                </a:pPr>
                <a:r>
                  <a:rPr lang="fr-FR" sz="1800" b="0" i="0" u="none" strike="noStrike" cap="non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Rabot, établissements pénitenciers…</a:t>
                </a:r>
                <a:endParaRPr/>
              </a:p>
            </p:txBody>
          </p:sp>
        </p:grpSp>
      </p:grpSp>
      <p:sp>
        <p:nvSpPr>
          <p:cNvPr id="297" name="Google Shape;297;p6"/>
          <p:cNvSpPr/>
          <p:nvPr/>
        </p:nvSpPr>
        <p:spPr>
          <a:xfrm>
            <a:off x="8961120" y="2494517"/>
            <a:ext cx="1145219" cy="72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5B0"/>
              </a:buClr>
              <a:buSzPts val="1800"/>
              <a:buFont typeface="Helvetica Neue"/>
              <a:buNone/>
            </a:pPr>
            <a:r>
              <a:rPr lang="fr-FR" sz="1800" b="1" i="0" u="none" strike="noStrike" cap="none">
                <a:solidFill>
                  <a:srgbClr val="6A65B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Saison blanche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5B0"/>
              </a:buClr>
              <a:buSzPts val="1600"/>
              <a:buFont typeface="Helvetica Neue"/>
              <a:buNone/>
            </a:pPr>
            <a:r>
              <a:rPr lang="fr-FR" sz="1600" b="1" i="0" u="none" strike="noStrike" cap="none">
                <a:solidFill>
                  <a:srgbClr val="6A65B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(COVID)</a:t>
            </a:r>
            <a:endParaRPr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8" name="Google Shape;298;p6"/>
          <p:cNvSpPr/>
          <p:nvPr/>
        </p:nvSpPr>
        <p:spPr>
          <a:xfrm>
            <a:off x="8972998" y="3906316"/>
            <a:ext cx="1192943" cy="81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Saison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9" name="Google Shape;299;p6"/>
          <p:cNvSpPr/>
          <p:nvPr/>
        </p:nvSpPr>
        <p:spPr>
          <a:xfrm>
            <a:off x="11164550" y="2511623"/>
            <a:ext cx="1827664" cy="826162"/>
          </a:xfrm>
          <a:prstGeom prst="roundRect">
            <a:avLst>
              <a:gd name="adj" fmla="val 21977"/>
            </a:avLst>
          </a:prstGeom>
          <a:solidFill>
            <a:srgbClr val="6A65B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0" name="Google Shape;300;p6"/>
          <p:cNvSpPr/>
          <p:nvPr/>
        </p:nvSpPr>
        <p:spPr>
          <a:xfrm>
            <a:off x="11136005" y="2507515"/>
            <a:ext cx="1856990" cy="87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fr-FR" sz="2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Champion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fr-FR" sz="2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France</a:t>
            </a: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fr-FR" sz="2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2022</a:t>
            </a: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1" name="Google Shape;301;p6"/>
          <p:cNvSpPr/>
          <p:nvPr/>
        </p:nvSpPr>
        <p:spPr>
          <a:xfrm>
            <a:off x="10293810" y="3556516"/>
            <a:ext cx="1539495" cy="72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Coupe d’Europe en 2022 </a:t>
            </a:r>
            <a:endParaRPr sz="14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2" name="Google Shape;302;p6"/>
          <p:cNvSpPr/>
          <p:nvPr/>
        </p:nvSpPr>
        <p:spPr>
          <a:xfrm>
            <a:off x="10185385" y="2362078"/>
            <a:ext cx="978384" cy="72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5B0"/>
              </a:buClr>
              <a:buSzPts val="1800"/>
              <a:buFont typeface="Helvetica Neue"/>
              <a:buNone/>
            </a:pPr>
            <a:r>
              <a:rPr lang="fr-FR" sz="1800" b="1" i="0" u="none" strike="noStrike" cap="none">
                <a:solidFill>
                  <a:srgbClr val="6A65B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 4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5B0"/>
              </a:buClr>
              <a:buSzPts val="1600"/>
              <a:buFont typeface="Helvetica Neue"/>
              <a:buNone/>
            </a:pPr>
            <a:r>
              <a:rPr lang="fr-FR" sz="1600" b="1" i="0" u="none" strike="noStrike" cap="none">
                <a:solidFill>
                  <a:srgbClr val="6A65B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N1A</a:t>
            </a:r>
            <a:endParaRPr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3" name="Google Shape;303;p6"/>
          <p:cNvSpPr/>
          <p:nvPr/>
        </p:nvSpPr>
        <p:spPr>
          <a:xfrm>
            <a:off x="128184" y="186135"/>
            <a:ext cx="2186057" cy="58428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414798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4" name="Google Shape;304;p6"/>
          <p:cNvSpPr txBox="1"/>
          <p:nvPr/>
        </p:nvSpPr>
        <p:spPr>
          <a:xfrm>
            <a:off x="128184" y="186135"/>
            <a:ext cx="2186058" cy="58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CED33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FCED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7. NOTRE</a:t>
            </a:r>
            <a:endParaRPr sz="3200" b="1" i="0" u="none" strike="noStrike" cap="none">
              <a:solidFill>
                <a:srgbClr val="FCED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6"/>
          <p:cNvSpPr/>
          <p:nvPr/>
        </p:nvSpPr>
        <p:spPr>
          <a:xfrm>
            <a:off x="549459" y="780667"/>
            <a:ext cx="2306040" cy="6188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CED33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6" name="Google Shape;306;p6"/>
          <p:cNvSpPr txBox="1"/>
          <p:nvPr/>
        </p:nvSpPr>
        <p:spPr>
          <a:xfrm>
            <a:off x="549459" y="903473"/>
            <a:ext cx="2306040" cy="54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414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AMBITION</a:t>
            </a:r>
            <a:endParaRPr sz="3200" b="1" i="0" u="none" strike="noStrike" cap="none">
              <a:solidFill>
                <a:srgbClr val="414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p6"/>
          <p:cNvSpPr/>
          <p:nvPr/>
        </p:nvSpPr>
        <p:spPr>
          <a:xfrm>
            <a:off x="1342417" y="1429306"/>
            <a:ext cx="2302072" cy="58428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414798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8" name="Google Shape;308;p6"/>
          <p:cNvSpPr txBox="1"/>
          <p:nvPr/>
        </p:nvSpPr>
        <p:spPr>
          <a:xfrm>
            <a:off x="837678" y="1468216"/>
            <a:ext cx="3229582" cy="58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CED33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FCED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 2022</a:t>
            </a:r>
            <a:endParaRPr sz="3200" b="1" i="0" u="none" strike="noStrike" cap="none">
              <a:solidFill>
                <a:srgbClr val="FCED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7"/>
          <p:cNvCxnSpPr/>
          <p:nvPr/>
        </p:nvCxnSpPr>
        <p:spPr>
          <a:xfrm>
            <a:off x="8590757" y="4213031"/>
            <a:ext cx="650695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4" name="Google Shape;314;p7"/>
          <p:cNvCxnSpPr/>
          <p:nvPr/>
        </p:nvCxnSpPr>
        <p:spPr>
          <a:xfrm>
            <a:off x="8501857" y="3159393"/>
            <a:ext cx="650695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5" name="Google Shape;315;p7"/>
          <p:cNvCxnSpPr/>
          <p:nvPr/>
        </p:nvCxnSpPr>
        <p:spPr>
          <a:xfrm>
            <a:off x="8590757" y="2117757"/>
            <a:ext cx="650695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6" name="Google Shape;316;p7"/>
          <p:cNvCxnSpPr/>
          <p:nvPr/>
        </p:nvCxnSpPr>
        <p:spPr>
          <a:xfrm rot="10800000" flipH="1">
            <a:off x="4071244" y="3159393"/>
            <a:ext cx="1355942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317" name="Google Shape;317;p7"/>
          <p:cNvCxnSpPr/>
          <p:nvPr/>
        </p:nvCxnSpPr>
        <p:spPr>
          <a:xfrm>
            <a:off x="3986081" y="3321101"/>
            <a:ext cx="1441105" cy="783086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318" name="Google Shape;318;p7"/>
          <p:cNvCxnSpPr/>
          <p:nvPr/>
        </p:nvCxnSpPr>
        <p:spPr>
          <a:xfrm rot="10800000" flipH="1">
            <a:off x="4025631" y="2211311"/>
            <a:ext cx="1286555" cy="783508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319" name="Google Shape;319;p7"/>
          <p:cNvCxnSpPr/>
          <p:nvPr/>
        </p:nvCxnSpPr>
        <p:spPr>
          <a:xfrm flipH="1">
            <a:off x="5216748" y="5194547"/>
            <a:ext cx="901663" cy="90166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320" name="Google Shape;320;p7"/>
          <p:cNvCxnSpPr/>
          <p:nvPr/>
        </p:nvCxnSpPr>
        <p:spPr>
          <a:xfrm>
            <a:off x="6994973" y="5194585"/>
            <a:ext cx="901586" cy="901586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321" name="Google Shape;321;p7"/>
          <p:cNvSpPr/>
          <p:nvPr/>
        </p:nvSpPr>
        <p:spPr>
          <a:xfrm>
            <a:off x="-17334" y="4755055"/>
            <a:ext cx="13039468" cy="5588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Helvetica Neue Light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322" name="Google Shape;322;p7"/>
          <p:cNvGrpSpPr/>
          <p:nvPr/>
        </p:nvGrpSpPr>
        <p:grpSpPr>
          <a:xfrm>
            <a:off x="5573812" y="1755418"/>
            <a:ext cx="2991781" cy="762766"/>
            <a:chOff x="0" y="0"/>
            <a:chExt cx="2991780" cy="762765"/>
          </a:xfrm>
        </p:grpSpPr>
        <p:sp>
          <p:nvSpPr>
            <p:cNvPr id="323" name="Google Shape;323;p7"/>
            <p:cNvSpPr/>
            <p:nvPr/>
          </p:nvSpPr>
          <p:spPr>
            <a:xfrm>
              <a:off x="0" y="0"/>
              <a:ext cx="2991780" cy="762765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Helvetica Neue Light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63405"/>
              <a:ext cx="2991780" cy="635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"/>
                <a:buNone/>
              </a:pPr>
              <a:r>
                <a:rPr lang="fr-FR" sz="15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Tournoi international « Julien DASSONVILLE » - SEPT 2021</a:t>
              </a:r>
              <a:endPara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25" name="Google Shape;325;p7"/>
          <p:cNvGrpSpPr/>
          <p:nvPr/>
        </p:nvGrpSpPr>
        <p:grpSpPr>
          <a:xfrm>
            <a:off x="5573812" y="3800604"/>
            <a:ext cx="3031331" cy="772850"/>
            <a:chOff x="0" y="0"/>
            <a:chExt cx="3031330" cy="772848"/>
          </a:xfrm>
        </p:grpSpPr>
        <p:sp>
          <p:nvSpPr>
            <p:cNvPr id="326" name="Google Shape;326;p7"/>
            <p:cNvSpPr/>
            <p:nvPr/>
          </p:nvSpPr>
          <p:spPr>
            <a:xfrm>
              <a:off x="0" y="0"/>
              <a:ext cx="3031330" cy="772848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Helvetica Neue Light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9775" y="80308"/>
              <a:ext cx="2991780" cy="612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"/>
                <a:buNone/>
              </a:pPr>
              <a:r>
                <a:rPr lang="fr-FR" sz="15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Organisation d‘une coupe d’Europe MAI 2022</a:t>
              </a:r>
              <a:endParaRPr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28" name="Google Shape;328;p7"/>
          <p:cNvGrpSpPr/>
          <p:nvPr/>
        </p:nvGrpSpPr>
        <p:grpSpPr>
          <a:xfrm>
            <a:off x="5573812" y="2778011"/>
            <a:ext cx="2991781" cy="762767"/>
            <a:chOff x="0" y="0"/>
            <a:chExt cx="2991780" cy="762765"/>
          </a:xfrm>
        </p:grpSpPr>
        <p:sp>
          <p:nvSpPr>
            <p:cNvPr id="329" name="Google Shape;329;p7"/>
            <p:cNvSpPr/>
            <p:nvPr/>
          </p:nvSpPr>
          <p:spPr>
            <a:xfrm>
              <a:off x="0" y="0"/>
              <a:ext cx="2991780" cy="762765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Helvetica Neue Light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32494" y="74663"/>
              <a:ext cx="2926791" cy="613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"/>
                <a:buNone/>
              </a:pPr>
              <a:r>
                <a:rPr lang="fr-FR" sz="15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Organisation de stages équipe de France</a:t>
              </a:r>
              <a:endParaRPr/>
            </a:p>
          </p:txBody>
        </p:sp>
      </p:grpSp>
      <p:grpSp>
        <p:nvGrpSpPr>
          <p:cNvPr id="331" name="Google Shape;331;p7"/>
          <p:cNvGrpSpPr/>
          <p:nvPr/>
        </p:nvGrpSpPr>
        <p:grpSpPr>
          <a:xfrm>
            <a:off x="9019141" y="1739479"/>
            <a:ext cx="3015058" cy="2839831"/>
            <a:chOff x="-23276" y="0"/>
            <a:chExt cx="3015056" cy="2839830"/>
          </a:xfrm>
        </p:grpSpPr>
        <p:sp>
          <p:nvSpPr>
            <p:cNvPr id="332" name="Google Shape;332;p7"/>
            <p:cNvSpPr/>
            <p:nvPr/>
          </p:nvSpPr>
          <p:spPr>
            <a:xfrm>
              <a:off x="0" y="0"/>
              <a:ext cx="2991780" cy="2839830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Helvetica Neue Light"/>
                <a:buNone/>
              </a:pP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13148" y="48984"/>
              <a:ext cx="2965482" cy="1442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Développement de partenariats avec les entreprises</a:t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-23276" y="1577114"/>
              <a:ext cx="2953588" cy="984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Helvetica Neue"/>
                <a:buNone/>
              </a:pPr>
              <a:r>
                <a:rPr lang="fr-FR" sz="17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Actions de sensibilisation</a:t>
              </a:r>
              <a:endParaRPr/>
            </a:p>
          </p:txBody>
        </p:sp>
      </p:grpSp>
      <p:sp>
        <p:nvSpPr>
          <p:cNvPr id="335" name="Google Shape;335;p7"/>
          <p:cNvSpPr txBox="1">
            <a:spLocks noGrp="1"/>
          </p:cNvSpPr>
          <p:nvPr>
            <p:ph type="sldNum" idx="12"/>
          </p:nvPr>
        </p:nvSpPr>
        <p:spPr>
          <a:xfrm>
            <a:off x="11858431" y="8774622"/>
            <a:ext cx="785984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fr-FR" sz="2400"/>
              <a:t>7</a:t>
            </a:fld>
            <a:endParaRPr sz="2400"/>
          </a:p>
        </p:txBody>
      </p:sp>
      <p:sp>
        <p:nvSpPr>
          <p:cNvPr id="336" name="Google Shape;336;p7"/>
          <p:cNvSpPr/>
          <p:nvPr/>
        </p:nvSpPr>
        <p:spPr>
          <a:xfrm>
            <a:off x="-17335" y="4749800"/>
            <a:ext cx="13039468" cy="55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lang="fr-FR"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Aidez nous en faisant un don afin de réaliser nos objectifs en 2021 !</a:t>
            </a: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37" name="Google Shape;337;p7"/>
          <p:cNvGrpSpPr/>
          <p:nvPr/>
        </p:nvGrpSpPr>
        <p:grpSpPr>
          <a:xfrm>
            <a:off x="7067436" y="6120320"/>
            <a:ext cx="2787339" cy="2787339"/>
            <a:chOff x="0" y="0"/>
            <a:chExt cx="2787338" cy="2787338"/>
          </a:xfrm>
        </p:grpSpPr>
        <p:grpSp>
          <p:nvGrpSpPr>
            <p:cNvPr id="338" name="Google Shape;338;p7"/>
            <p:cNvGrpSpPr/>
            <p:nvPr/>
          </p:nvGrpSpPr>
          <p:grpSpPr>
            <a:xfrm>
              <a:off x="0" y="0"/>
              <a:ext cx="2787338" cy="2787338"/>
              <a:chOff x="0" y="0"/>
              <a:chExt cx="2787337" cy="2787337"/>
            </a:xfrm>
          </p:grpSpPr>
          <p:pic>
            <p:nvPicPr>
              <p:cNvPr id="339" name="Google Shape;339;p7" descr="pasted-image.pdf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0" y="0"/>
                <a:ext cx="2787337" cy="27873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0" name="Google Shape;340;p7"/>
              <p:cNvSpPr/>
              <p:nvPr/>
            </p:nvSpPr>
            <p:spPr>
              <a:xfrm>
                <a:off x="94342" y="197117"/>
                <a:ext cx="2420852" cy="24381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00"/>
                  <a:buFont typeface="Helvetica Neue"/>
                  <a:buNone/>
                </a:pPr>
                <a:endParaRPr sz="35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sp>
          <p:nvSpPr>
            <p:cNvPr id="341" name="Google Shape;341;p7"/>
            <p:cNvSpPr/>
            <p:nvPr/>
          </p:nvSpPr>
          <p:spPr>
            <a:xfrm>
              <a:off x="48328" y="139791"/>
              <a:ext cx="2599217" cy="2507754"/>
            </a:xfrm>
            <a:prstGeom prst="ellipse">
              <a:avLst/>
            </a:prstGeom>
            <a:solidFill>
              <a:srgbClr val="BDBEC0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Helvetica Neue"/>
                <a:buNone/>
              </a:pPr>
              <a:r>
                <a:rPr lang="fr-FR" sz="26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 tant que particulier</a:t>
              </a:r>
              <a:endParaRPr/>
            </a:p>
          </p:txBody>
        </p:sp>
      </p:grpSp>
      <p:grpSp>
        <p:nvGrpSpPr>
          <p:cNvPr id="342" name="Google Shape;342;p7"/>
          <p:cNvGrpSpPr/>
          <p:nvPr/>
        </p:nvGrpSpPr>
        <p:grpSpPr>
          <a:xfrm>
            <a:off x="2975104" y="5843177"/>
            <a:ext cx="3341623" cy="3341623"/>
            <a:chOff x="-2" y="-2"/>
            <a:chExt cx="3341621" cy="3341621"/>
          </a:xfrm>
        </p:grpSpPr>
        <p:grpSp>
          <p:nvGrpSpPr>
            <p:cNvPr id="343" name="Google Shape;343;p7"/>
            <p:cNvGrpSpPr/>
            <p:nvPr/>
          </p:nvGrpSpPr>
          <p:grpSpPr>
            <a:xfrm>
              <a:off x="-2" y="-2"/>
              <a:ext cx="3341621" cy="3341621"/>
              <a:chOff x="-1" y="-1"/>
              <a:chExt cx="3341619" cy="3341619"/>
            </a:xfrm>
          </p:grpSpPr>
          <p:pic>
            <p:nvPicPr>
              <p:cNvPr id="344" name="Google Shape;344;p7" descr="pasted-image.pdf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rot="6245599">
                <a:off x="293846" y="293846"/>
                <a:ext cx="2753925" cy="2753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5" name="Google Shape;345;p7"/>
              <p:cNvSpPr/>
              <p:nvPr/>
            </p:nvSpPr>
            <p:spPr>
              <a:xfrm>
                <a:off x="360504" y="638942"/>
                <a:ext cx="2322564" cy="2339145"/>
              </a:xfrm>
              <a:prstGeom prst="ellipse">
                <a:avLst/>
              </a:prstGeom>
              <a:solidFill>
                <a:srgbClr val="716CAF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00"/>
                  <a:buFont typeface="Helvetica Neue"/>
                  <a:buNone/>
                </a:pPr>
                <a:endParaRPr sz="35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sp>
          <p:nvSpPr>
            <p:cNvPr id="346" name="Google Shape;346;p7"/>
            <p:cNvSpPr/>
            <p:nvPr/>
          </p:nvSpPr>
          <p:spPr>
            <a:xfrm>
              <a:off x="28211" y="306083"/>
              <a:ext cx="3285194" cy="250775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Helvetica Neue"/>
                <a:buNone/>
              </a:pPr>
              <a:r>
                <a:rPr lang="fr-FR" sz="26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Dans</a:t>
              </a:r>
              <a:br>
                <a:rPr lang="fr-FR" sz="26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fr-FR" sz="26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 cadre professionnel</a:t>
              </a: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347" name="Google Shape;347;p7"/>
          <p:cNvSpPr/>
          <p:nvPr/>
        </p:nvSpPr>
        <p:spPr>
          <a:xfrm>
            <a:off x="411379" y="6446237"/>
            <a:ext cx="3236647" cy="24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Mécénat ou don (financier ou en nature) = </a:t>
            </a:r>
            <a:r>
              <a:rPr lang="fr-FR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déduction fiscale de </a:t>
            </a:r>
            <a:br>
              <a:rPr lang="fr-FR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fr-FR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60%</a:t>
            </a: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du montant du don dans </a:t>
            </a:r>
            <a:b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 cadre de l’impôt sur les </a:t>
            </a:r>
            <a:b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sociétés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 Light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 actions valorisables dans le cadre de votre politique handicap: actions de sensibilisation auprès de vos collaborateurs...</a:t>
            </a: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8" name="Google Shape;348;p7"/>
          <p:cNvSpPr/>
          <p:nvPr/>
        </p:nvSpPr>
        <p:spPr>
          <a:xfrm>
            <a:off x="9885467" y="6434484"/>
            <a:ext cx="2934716" cy="215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Faites un don permettant de bénéficier d’une </a:t>
            </a:r>
            <a:r>
              <a:rPr lang="fr-FR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déduction fiscale de 66%</a:t>
            </a: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du montant du don, dans le cadre de l’impôt sur le revenu!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 Light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Pour 1000€ de dons versés à notre club vous aurez 660€ de réduction d’impôts.</a:t>
            </a: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9" name="Google Shape;349;p7"/>
          <p:cNvSpPr/>
          <p:nvPr/>
        </p:nvSpPr>
        <p:spPr>
          <a:xfrm>
            <a:off x="4027889" y="477043"/>
            <a:ext cx="8774968" cy="1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fr-FR"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Soutenez nous lors notre saison 2021-2022 pour se maintenir dans l’élite nationale !</a:t>
            </a:r>
            <a:endParaRPr sz="3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Google Shape;350;p7"/>
          <p:cNvSpPr/>
          <p:nvPr/>
        </p:nvSpPr>
        <p:spPr>
          <a:xfrm>
            <a:off x="1274365" y="2699697"/>
            <a:ext cx="3061870" cy="919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r>
              <a:rPr lang="fr-FR"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Nos temps forts</a:t>
            </a:r>
            <a:endParaRPr/>
          </a:p>
        </p:txBody>
      </p:sp>
      <p:sp>
        <p:nvSpPr>
          <p:cNvPr id="351" name="Google Shape;351;p7"/>
          <p:cNvSpPr/>
          <p:nvPr/>
        </p:nvSpPr>
        <p:spPr>
          <a:xfrm>
            <a:off x="204906" y="517244"/>
            <a:ext cx="2186057" cy="58428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414798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2" name="Google Shape;352;p7"/>
          <p:cNvSpPr txBox="1"/>
          <p:nvPr/>
        </p:nvSpPr>
        <p:spPr>
          <a:xfrm>
            <a:off x="204906" y="517244"/>
            <a:ext cx="2124346" cy="58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CED33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FCED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8. NOUS</a:t>
            </a:r>
            <a:endParaRPr sz="3200" b="1" i="0" u="none" strike="noStrike" cap="none">
              <a:solidFill>
                <a:srgbClr val="FCED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3" name="Google Shape;353;p7"/>
          <p:cNvSpPr/>
          <p:nvPr/>
        </p:nvSpPr>
        <p:spPr>
          <a:xfrm>
            <a:off x="1089498" y="1111776"/>
            <a:ext cx="2302539" cy="6188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CED33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4" name="Google Shape;354;p7"/>
          <p:cNvSpPr txBox="1"/>
          <p:nvPr/>
        </p:nvSpPr>
        <p:spPr>
          <a:xfrm>
            <a:off x="1089498" y="1234582"/>
            <a:ext cx="2302539" cy="54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414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SOUTENIR</a:t>
            </a:r>
            <a:endParaRPr sz="3200" b="1" i="0" u="none" strike="noStrike" cap="none">
              <a:solidFill>
                <a:srgbClr val="414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9" name="Google Shape;359;p8"/>
          <p:cNvCxnSpPr/>
          <p:nvPr/>
        </p:nvCxnSpPr>
        <p:spPr>
          <a:xfrm flipH="1">
            <a:off x="5216748" y="5194547"/>
            <a:ext cx="901663" cy="90166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360" name="Google Shape;360;p8"/>
          <p:cNvCxnSpPr/>
          <p:nvPr/>
        </p:nvCxnSpPr>
        <p:spPr>
          <a:xfrm>
            <a:off x="6994973" y="5194585"/>
            <a:ext cx="901586" cy="901586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361" name="Google Shape;361;p8"/>
          <p:cNvSpPr/>
          <p:nvPr/>
        </p:nvSpPr>
        <p:spPr>
          <a:xfrm>
            <a:off x="-17334" y="4755055"/>
            <a:ext cx="13039468" cy="5588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Helvetica Neue Light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2" name="Google Shape;362;p8"/>
          <p:cNvSpPr txBox="1">
            <a:spLocks noGrp="1"/>
          </p:cNvSpPr>
          <p:nvPr>
            <p:ph type="sldNum" idx="12"/>
          </p:nvPr>
        </p:nvSpPr>
        <p:spPr>
          <a:xfrm>
            <a:off x="11858431" y="8774622"/>
            <a:ext cx="785984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fr-FR" sz="2400"/>
              <a:t>8</a:t>
            </a:fld>
            <a:endParaRPr sz="2400"/>
          </a:p>
        </p:txBody>
      </p:sp>
      <p:sp>
        <p:nvSpPr>
          <p:cNvPr id="363" name="Google Shape;363;p8"/>
          <p:cNvSpPr/>
          <p:nvPr/>
        </p:nvSpPr>
        <p:spPr>
          <a:xfrm>
            <a:off x="-17335" y="4749800"/>
            <a:ext cx="13039468" cy="55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lang="fr-FR"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Aidez nous en faisant un don afin de réaliser nos objectifs en 2021 !</a:t>
            </a: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64" name="Google Shape;364;p8"/>
          <p:cNvGrpSpPr/>
          <p:nvPr/>
        </p:nvGrpSpPr>
        <p:grpSpPr>
          <a:xfrm>
            <a:off x="7067436" y="6120320"/>
            <a:ext cx="2787339" cy="2787339"/>
            <a:chOff x="0" y="0"/>
            <a:chExt cx="2787338" cy="2787338"/>
          </a:xfrm>
        </p:grpSpPr>
        <p:grpSp>
          <p:nvGrpSpPr>
            <p:cNvPr id="365" name="Google Shape;365;p8"/>
            <p:cNvGrpSpPr/>
            <p:nvPr/>
          </p:nvGrpSpPr>
          <p:grpSpPr>
            <a:xfrm>
              <a:off x="0" y="0"/>
              <a:ext cx="2787338" cy="2787338"/>
              <a:chOff x="0" y="0"/>
              <a:chExt cx="2787337" cy="2787337"/>
            </a:xfrm>
          </p:grpSpPr>
          <p:pic>
            <p:nvPicPr>
              <p:cNvPr id="366" name="Google Shape;366;p8" descr="pasted-image.pdf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0"/>
                <a:ext cx="2787337" cy="27873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7" name="Google Shape;367;p8"/>
              <p:cNvSpPr/>
              <p:nvPr/>
            </p:nvSpPr>
            <p:spPr>
              <a:xfrm>
                <a:off x="94342" y="197117"/>
                <a:ext cx="2420852" cy="24381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00"/>
                  <a:buFont typeface="Helvetica Neue"/>
                  <a:buNone/>
                </a:pPr>
                <a:endParaRPr sz="35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sp>
          <p:nvSpPr>
            <p:cNvPr id="368" name="Google Shape;368;p8"/>
            <p:cNvSpPr/>
            <p:nvPr/>
          </p:nvSpPr>
          <p:spPr>
            <a:xfrm>
              <a:off x="48328" y="139791"/>
              <a:ext cx="2599217" cy="2507754"/>
            </a:xfrm>
            <a:prstGeom prst="ellipse">
              <a:avLst/>
            </a:prstGeom>
            <a:solidFill>
              <a:srgbClr val="BDBEC0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Helvetica Neue"/>
                <a:buNone/>
              </a:pPr>
              <a:r>
                <a:rPr lang="fr-FR" sz="26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 tant que particulier</a:t>
              </a:r>
              <a:endParaRPr/>
            </a:p>
          </p:txBody>
        </p:sp>
      </p:grpSp>
      <p:grpSp>
        <p:nvGrpSpPr>
          <p:cNvPr id="369" name="Google Shape;369;p8"/>
          <p:cNvGrpSpPr/>
          <p:nvPr/>
        </p:nvGrpSpPr>
        <p:grpSpPr>
          <a:xfrm>
            <a:off x="2975104" y="5843177"/>
            <a:ext cx="3341623" cy="3341623"/>
            <a:chOff x="-2" y="-2"/>
            <a:chExt cx="3341621" cy="3341621"/>
          </a:xfrm>
        </p:grpSpPr>
        <p:grpSp>
          <p:nvGrpSpPr>
            <p:cNvPr id="370" name="Google Shape;370;p8"/>
            <p:cNvGrpSpPr/>
            <p:nvPr/>
          </p:nvGrpSpPr>
          <p:grpSpPr>
            <a:xfrm>
              <a:off x="-2" y="-2"/>
              <a:ext cx="3341621" cy="3341621"/>
              <a:chOff x="-1" y="-1"/>
              <a:chExt cx="3341619" cy="3341619"/>
            </a:xfrm>
          </p:grpSpPr>
          <p:pic>
            <p:nvPicPr>
              <p:cNvPr id="371" name="Google Shape;371;p8" descr="pasted-image.pdf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6245599">
                <a:off x="293846" y="293846"/>
                <a:ext cx="2753925" cy="2753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2" name="Google Shape;372;p8"/>
              <p:cNvSpPr/>
              <p:nvPr/>
            </p:nvSpPr>
            <p:spPr>
              <a:xfrm>
                <a:off x="360504" y="638942"/>
                <a:ext cx="2322564" cy="2339145"/>
              </a:xfrm>
              <a:prstGeom prst="ellipse">
                <a:avLst/>
              </a:prstGeom>
              <a:solidFill>
                <a:srgbClr val="716CAF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00"/>
                  <a:buFont typeface="Helvetica Neue"/>
                  <a:buNone/>
                </a:pPr>
                <a:endParaRPr sz="35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sp>
          <p:nvSpPr>
            <p:cNvPr id="373" name="Google Shape;373;p8"/>
            <p:cNvSpPr/>
            <p:nvPr/>
          </p:nvSpPr>
          <p:spPr>
            <a:xfrm>
              <a:off x="28211" y="306083"/>
              <a:ext cx="3285194" cy="250775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Helvetica Neue"/>
                <a:buNone/>
              </a:pPr>
              <a:r>
                <a:rPr lang="fr-FR" sz="26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Dans</a:t>
              </a:r>
              <a:br>
                <a:rPr lang="fr-FR" sz="26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fr-FR" sz="26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 cadre professionnel</a:t>
              </a:r>
              <a:endParaRPr sz="3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374" name="Google Shape;374;p8"/>
          <p:cNvSpPr/>
          <p:nvPr/>
        </p:nvSpPr>
        <p:spPr>
          <a:xfrm>
            <a:off x="411379" y="6446237"/>
            <a:ext cx="3236700" cy="2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Mécénat ou don (financier ou en nature) = </a:t>
            </a:r>
            <a:r>
              <a:rPr lang="fr-FR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déduction fiscale de </a:t>
            </a:r>
            <a:br>
              <a:rPr lang="fr-FR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fr-FR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60%</a:t>
            </a: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du montant du don dans </a:t>
            </a:r>
            <a:b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 cadre de l’impôt sur les </a:t>
            </a:r>
            <a:b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sociétés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 Light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 actions valorisables dans le cadre de votre politique handicap: actions de sensibilisation auprès de vos collaborateurs...</a:t>
            </a: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5" name="Google Shape;375;p8"/>
          <p:cNvSpPr/>
          <p:nvPr/>
        </p:nvSpPr>
        <p:spPr>
          <a:xfrm>
            <a:off x="9885467" y="6434484"/>
            <a:ext cx="2934716" cy="215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Faites un don permettant de bénéficier d’une </a:t>
            </a:r>
            <a:r>
              <a:rPr lang="fr-FR" sz="1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déduction fiscale de 66%</a:t>
            </a: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du montant du don, dans le cadre de l’impôt sur le revenu!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Helvetica Neue Light"/>
              <a:buNone/>
            </a:pP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</a:pPr>
            <a:r>
              <a:rPr lang="fr-FR" sz="1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Pour 1000€ de dons versés à notre club vous aurez 660€ de réduction d’impôts.</a:t>
            </a:r>
            <a:endParaRPr sz="3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6" name="Google Shape;376;p8"/>
          <p:cNvSpPr/>
          <p:nvPr/>
        </p:nvSpPr>
        <p:spPr>
          <a:xfrm>
            <a:off x="4027889" y="477043"/>
            <a:ext cx="8774968" cy="1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fr-FR"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Soutenez nous lors notre saison 2021-2022 pour se maintenir dans l’élite nationale !</a:t>
            </a:r>
            <a:endParaRPr sz="3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7" name="Google Shape;377;p8"/>
          <p:cNvSpPr/>
          <p:nvPr/>
        </p:nvSpPr>
        <p:spPr>
          <a:xfrm>
            <a:off x="204906" y="517244"/>
            <a:ext cx="2186057" cy="58428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414798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8" name="Google Shape;378;p8"/>
          <p:cNvSpPr txBox="1"/>
          <p:nvPr/>
        </p:nvSpPr>
        <p:spPr>
          <a:xfrm>
            <a:off x="204906" y="517244"/>
            <a:ext cx="2124346" cy="58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CED33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FCED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8. NOUS</a:t>
            </a:r>
            <a:endParaRPr sz="3200" b="1" i="0" u="none" strike="noStrike" cap="none">
              <a:solidFill>
                <a:srgbClr val="FCED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9" name="Google Shape;379;p8"/>
          <p:cNvSpPr/>
          <p:nvPr/>
        </p:nvSpPr>
        <p:spPr>
          <a:xfrm>
            <a:off x="1089498" y="1111776"/>
            <a:ext cx="2302539" cy="6188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CED33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0" name="Google Shape;380;p8"/>
          <p:cNvSpPr txBox="1"/>
          <p:nvPr/>
        </p:nvSpPr>
        <p:spPr>
          <a:xfrm>
            <a:off x="1089498" y="1234582"/>
            <a:ext cx="2302539" cy="54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414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SOUTENIR</a:t>
            </a:r>
            <a:endParaRPr sz="3200" b="1" i="0" u="none" strike="noStrike" cap="none">
              <a:solidFill>
                <a:srgbClr val="414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Google Shape;381;p8"/>
          <p:cNvSpPr/>
          <p:nvPr/>
        </p:nvSpPr>
        <p:spPr>
          <a:xfrm>
            <a:off x="4027889" y="2903933"/>
            <a:ext cx="4783944" cy="101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75" tIns="46775" rIns="46775" bIns="467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27B"/>
              </a:buClr>
              <a:buSzPts val="2700"/>
              <a:buFont typeface="Helvetica Neue"/>
              <a:buNone/>
            </a:pPr>
            <a:r>
              <a:rPr lang="fr-FR" sz="2700" b="1" i="0" u="none" strike="noStrike" cap="none">
                <a:solidFill>
                  <a:srgbClr val="5E32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ils nous font confiance</a:t>
            </a:r>
            <a:endParaRPr sz="2700" b="1" i="0" u="none" strike="noStrike" cap="none">
              <a:solidFill>
                <a:srgbClr val="5E327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2" name="Google Shape;382;p8" descr="pasted-image.tif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1958" y="2233783"/>
            <a:ext cx="1289868" cy="39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8" descr="pasted-image.tif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5103" y="3531812"/>
            <a:ext cx="1436593" cy="8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8" descr="pasted-image.tif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15177" y="3605021"/>
            <a:ext cx="1593311" cy="77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8" descr="pasted-image.tif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61235" y="3730503"/>
            <a:ext cx="954529" cy="4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75103" y="2139536"/>
            <a:ext cx="734079" cy="73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8"/>
          <p:cNvPicPr preferRelativeResize="0"/>
          <p:nvPr/>
        </p:nvPicPr>
        <p:blipFill rotWithShape="1">
          <a:blip r:embed="rId11">
            <a:alphaModFix/>
          </a:blip>
          <a:srcRect l="14904" r="14831"/>
          <a:stretch/>
        </p:blipFill>
        <p:spPr>
          <a:xfrm>
            <a:off x="5375661" y="1882104"/>
            <a:ext cx="956907" cy="76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33848" y="3026658"/>
            <a:ext cx="1087686" cy="61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904879" y="3918858"/>
            <a:ext cx="1169843" cy="41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38499" y="2038704"/>
            <a:ext cx="1243924" cy="45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994973" y="4256078"/>
            <a:ext cx="1024415" cy="38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169119" y="2316481"/>
            <a:ext cx="1469394" cy="51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52474" y="2761452"/>
            <a:ext cx="1486952" cy="99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955869" y="3687509"/>
            <a:ext cx="588895" cy="72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8" descr="pasted-image.tiff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106770" y="1767663"/>
            <a:ext cx="755597" cy="1012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/>
          <p:nvPr/>
        </p:nvSpPr>
        <p:spPr>
          <a:xfrm>
            <a:off x="0" y="611419"/>
            <a:ext cx="13004800" cy="1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fr-FR"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Soutenez nous lors notre saison 2021-2022 </a:t>
            </a:r>
            <a:endParaRPr sz="3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fr-FR"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bénéficier d’une visibilité de votre soutien !</a:t>
            </a:r>
            <a:endParaRPr sz="3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1" name="Google Shape;401;p9"/>
          <p:cNvSpPr/>
          <p:nvPr/>
        </p:nvSpPr>
        <p:spPr>
          <a:xfrm>
            <a:off x="487579" y="1594681"/>
            <a:ext cx="1210447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Choisir de contribuer financièrement à la vie du LUC Handibasket vous permet également de bénéficier d’un panel d’opportunités de communication pour votre entreprise aux travers d’une : </a:t>
            </a:r>
            <a:endParaRPr/>
          </a:p>
        </p:txBody>
      </p:sp>
      <p:pic>
        <p:nvPicPr>
          <p:cNvPr id="402" name="Google Shape;40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239" y="3020592"/>
            <a:ext cx="3695315" cy="261301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403" name="Google Shape;403;p9"/>
          <p:cNvCxnSpPr>
            <a:stCxn id="404" idx="1"/>
          </p:cNvCxnSpPr>
          <p:nvPr/>
        </p:nvCxnSpPr>
        <p:spPr>
          <a:xfrm flipH="1">
            <a:off x="4945150" y="4121693"/>
            <a:ext cx="2000400" cy="755100"/>
          </a:xfrm>
          <a:prstGeom prst="curvedConnector3">
            <a:avLst>
              <a:gd name="adj1" fmla="val 49996"/>
            </a:avLst>
          </a:prstGeom>
          <a:noFill/>
          <a:ln w="38100" cap="flat" cmpd="sng">
            <a:solidFill>
              <a:srgbClr val="414798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12700" rotWithShape="0">
              <a:srgbClr val="000000">
                <a:alpha val="49803"/>
              </a:srgbClr>
            </a:outerShdw>
          </a:effectLst>
        </p:spPr>
      </p:cxnSp>
      <p:sp>
        <p:nvSpPr>
          <p:cNvPr id="404" name="Google Shape;404;p9"/>
          <p:cNvSpPr/>
          <p:nvPr/>
        </p:nvSpPr>
        <p:spPr>
          <a:xfrm>
            <a:off x="6945550" y="3654899"/>
            <a:ext cx="452945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Votre logo apposé sur l’ensemble des affiches de promotion des matchs à domicile durant toute la saison 2021/2022</a:t>
            </a:r>
            <a:endParaRPr sz="18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5" name="Google Shape;405;p9"/>
          <p:cNvSpPr/>
          <p:nvPr/>
        </p:nvSpPr>
        <p:spPr>
          <a:xfrm>
            <a:off x="507034" y="2362482"/>
            <a:ext cx="11807525" cy="471924"/>
          </a:xfrm>
          <a:prstGeom prst="rect">
            <a:avLst/>
          </a:prstGeom>
          <a:noFill/>
          <a:ln w="12700" cap="flat" cmpd="sng">
            <a:solidFill>
              <a:srgbClr val="414798"/>
            </a:solidFill>
            <a:prstDash val="dash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41479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VALORISATION DE VOTRE SOUTIEN sur les </a:t>
            </a:r>
            <a:r>
              <a:rPr lang="fr-FR" sz="2400" b="1" i="0" u="none" strike="noStrike" cap="none">
                <a:solidFill>
                  <a:srgbClr val="41479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affiches de match</a:t>
            </a:r>
            <a:endParaRPr sz="2400" b="1" i="0" u="none" strike="noStrike" cap="none">
              <a:solidFill>
                <a:srgbClr val="41479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6" name="Google Shape;406;p9"/>
          <p:cNvSpPr txBox="1">
            <a:spLocks noGrp="1"/>
          </p:cNvSpPr>
          <p:nvPr>
            <p:ph type="sldNum" idx="12"/>
          </p:nvPr>
        </p:nvSpPr>
        <p:spPr>
          <a:xfrm>
            <a:off x="11858431" y="8774622"/>
            <a:ext cx="785984" cy="53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Helvetica Neue Light"/>
              <a:buNone/>
            </a:pPr>
            <a:r>
              <a:rPr lang="fr-FR" sz="2400"/>
              <a:t>15</a:t>
            </a:r>
            <a:endParaRPr sz="2400"/>
          </a:p>
        </p:txBody>
      </p:sp>
      <p:sp>
        <p:nvSpPr>
          <p:cNvPr id="407" name="Google Shape;407;p9"/>
          <p:cNvSpPr/>
          <p:nvPr/>
        </p:nvSpPr>
        <p:spPr>
          <a:xfrm>
            <a:off x="507034" y="6022916"/>
            <a:ext cx="11807525" cy="471924"/>
          </a:xfrm>
          <a:prstGeom prst="rect">
            <a:avLst/>
          </a:prstGeom>
          <a:noFill/>
          <a:ln w="12700" cap="flat" cmpd="sng">
            <a:solidFill>
              <a:srgbClr val="414798"/>
            </a:solidFill>
            <a:prstDash val="dash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798"/>
              </a:buClr>
              <a:buSzPts val="2400"/>
              <a:buFont typeface="Helvetica Neue Light"/>
              <a:buNone/>
            </a:pPr>
            <a:r>
              <a:rPr lang="fr-FR" sz="2400" b="0" i="0" u="none" strike="noStrike" cap="none">
                <a:solidFill>
                  <a:srgbClr val="41479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VALORISATION DE VOTRE SOUTIEN à la </a:t>
            </a:r>
            <a:r>
              <a:rPr lang="fr-FR" sz="2400" b="1" i="0" u="none" strike="noStrike" cap="none">
                <a:solidFill>
                  <a:srgbClr val="41479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mi-temps de chaque match à domicile</a:t>
            </a:r>
            <a:endParaRPr sz="2400" b="1" i="0" u="none" strike="noStrike" cap="none">
              <a:solidFill>
                <a:srgbClr val="41479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08" name="Google Shape;408;p9"/>
          <p:cNvCxnSpPr>
            <a:stCxn id="409" idx="3"/>
          </p:cNvCxnSpPr>
          <p:nvPr/>
        </p:nvCxnSpPr>
        <p:spPr>
          <a:xfrm>
            <a:off x="4916944" y="7730045"/>
            <a:ext cx="1247700" cy="652800"/>
          </a:xfrm>
          <a:prstGeom prst="curvedConnector3">
            <a:avLst>
              <a:gd name="adj1" fmla="val 49995"/>
            </a:avLst>
          </a:prstGeom>
          <a:noFill/>
          <a:ln w="38100" cap="flat" cmpd="sng">
            <a:solidFill>
              <a:srgbClr val="414798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12700" rotWithShape="0">
              <a:srgbClr val="000000">
                <a:alpha val="49803"/>
              </a:srgbClr>
            </a:outerShdw>
          </a:effectLst>
        </p:spPr>
      </p:cxnSp>
      <p:sp>
        <p:nvSpPr>
          <p:cNvPr id="409" name="Google Shape;409;p9"/>
          <p:cNvSpPr/>
          <p:nvPr/>
        </p:nvSpPr>
        <p:spPr>
          <a:xfrm>
            <a:off x="1071239" y="7124751"/>
            <a:ext cx="3845705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Votre logo apposé lors de la mi-temps de chaque match à domicile retransmis en direct sur nos réseaux sociaux</a:t>
            </a:r>
            <a:endParaRPr sz="18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410" name="Google Shape;410;p9"/>
          <p:cNvGrpSpPr/>
          <p:nvPr/>
        </p:nvGrpSpPr>
        <p:grpSpPr>
          <a:xfrm>
            <a:off x="6188363" y="6774768"/>
            <a:ext cx="4690489" cy="2331632"/>
            <a:chOff x="4885595" y="2704482"/>
            <a:chExt cx="7152514" cy="3539192"/>
          </a:xfrm>
        </p:grpSpPr>
        <p:sp>
          <p:nvSpPr>
            <p:cNvPr id="411" name="Google Shape;411;p9"/>
            <p:cNvSpPr/>
            <p:nvPr/>
          </p:nvSpPr>
          <p:spPr>
            <a:xfrm>
              <a:off x="4885595" y="2704482"/>
              <a:ext cx="7152514" cy="3539192"/>
            </a:xfrm>
            <a:prstGeom prst="rect">
              <a:avLst/>
            </a:prstGeom>
            <a:solidFill>
              <a:srgbClr val="F2F2F2"/>
            </a:solidFill>
            <a:ln w="12700" cap="flat" cmpd="sng">
              <a:solidFill>
                <a:schemeClr val="dk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 Light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412" name="Google Shape;412;p9"/>
            <p:cNvPicPr preferRelativeResize="0"/>
            <p:nvPr/>
          </p:nvPicPr>
          <p:blipFill rotWithShape="1">
            <a:blip r:embed="rId4">
              <a:alphaModFix/>
            </a:blip>
            <a:srcRect b="14023"/>
            <a:stretch/>
          </p:blipFill>
          <p:spPr>
            <a:xfrm>
              <a:off x="7731590" y="2966376"/>
              <a:ext cx="3605315" cy="19733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05318" y="3157235"/>
              <a:ext cx="1511527" cy="1511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9" descr="pasted-image.tiff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90915" y="5691865"/>
              <a:ext cx="1155352" cy="353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9" descr="pasted-image.tiff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155942" y="5578431"/>
              <a:ext cx="771509" cy="4791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9" descr="pasted-image.tiff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049880" y="5082461"/>
              <a:ext cx="988229" cy="481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9" descr="pasted-image.tiff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425487" y="5673841"/>
              <a:ext cx="767475" cy="383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125402" y="4945287"/>
              <a:ext cx="601586" cy="601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9"/>
            <p:cNvPicPr preferRelativeResize="0"/>
            <p:nvPr/>
          </p:nvPicPr>
          <p:blipFill rotWithShape="1">
            <a:blip r:embed="rId11">
              <a:alphaModFix/>
            </a:blip>
            <a:srcRect l="14904" r="14831"/>
            <a:stretch/>
          </p:blipFill>
          <p:spPr>
            <a:xfrm>
              <a:off x="5880723" y="4937889"/>
              <a:ext cx="760718" cy="608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514972" y="5663598"/>
              <a:ext cx="820295" cy="4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728375" y="5101431"/>
              <a:ext cx="1169843" cy="411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9783044" y="5101431"/>
              <a:ext cx="1119332" cy="407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937450" y="5686978"/>
              <a:ext cx="1024415" cy="387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9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040262" y="5101431"/>
              <a:ext cx="1124792" cy="3923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9"/>
            <p:cNvPicPr preferRelativeResize="0"/>
            <p:nvPr/>
          </p:nvPicPr>
          <p:blipFill rotWithShape="1">
            <a:blip r:embed="rId17">
              <a:alphaModFix/>
            </a:blip>
            <a:srcRect t="24040" b="23616"/>
            <a:stretch/>
          </p:blipFill>
          <p:spPr>
            <a:xfrm>
              <a:off x="4983512" y="5657150"/>
              <a:ext cx="1191951" cy="417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9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9303345" y="5629851"/>
              <a:ext cx="479699" cy="591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9" descr="pasted-image.tiff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9295055" y="5067456"/>
              <a:ext cx="357988" cy="4798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Microsoft Office PowerPoint</Application>
  <PresentationFormat>Personnalisé</PresentationFormat>
  <Paragraphs>248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Helvetica Neue</vt:lpstr>
      <vt:lpstr>Calibri</vt:lpstr>
      <vt:lpstr>Helvetica Neue Light</vt:lpstr>
      <vt:lpstr>Arial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GUIDEZ</dc:creator>
  <cp:lastModifiedBy>Eric . LELEU</cp:lastModifiedBy>
  <cp:revision>1</cp:revision>
  <dcterms:modified xsi:type="dcterms:W3CDTF">2021-10-29T15:43:13Z</dcterms:modified>
</cp:coreProperties>
</file>